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6"/>
  </p:notesMasterIdLst>
  <p:sldIdLst>
    <p:sldId id="256" r:id="rId2"/>
    <p:sldId id="257" r:id="rId3"/>
    <p:sldId id="258" r:id="rId4"/>
    <p:sldId id="259" r:id="rId5"/>
    <p:sldId id="260" r:id="rId6"/>
    <p:sldId id="261" r:id="rId7"/>
    <p:sldId id="301" r:id="rId8"/>
    <p:sldId id="299" r:id="rId9"/>
    <p:sldId id="300" r:id="rId10"/>
    <p:sldId id="262" r:id="rId11"/>
    <p:sldId id="263" r:id="rId12"/>
    <p:sldId id="265" r:id="rId13"/>
    <p:sldId id="266"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8" r:id="rId42"/>
    <p:sldId id="295" r:id="rId43"/>
    <p:sldId id="296" r:id="rId44"/>
    <p:sldId id="297" r:id="rId45"/>
  </p:sldIdLst>
  <p:sldSz cx="18288000" cy="10287000"/>
  <p:notesSz cx="6858000" cy="9144000"/>
  <p:embeddedFontLst>
    <p:embeddedFont>
      <p:font typeface="Calibri" panose="020F0502020204030204" pitchFamily="34" charset="0"/>
      <p:regular r:id="rId47"/>
      <p:bold r:id="rId48"/>
      <p:italic r:id="rId49"/>
      <p:boldItalic r:id="rId50"/>
    </p:embeddedFont>
    <p:embeddedFont>
      <p:font typeface="Inter" panose="020B0502030000000004" pitchFamily="34" charset="0"/>
      <p:regular r:id="rId51"/>
    </p:embeddedFont>
    <p:embeddedFont>
      <p:font typeface="Inter Bold" panose="020B0802030000000004" pitchFamily="34" charset="0"/>
      <p:regular r:id="rId52"/>
      <p:bold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66722" autoAdjust="0"/>
  </p:normalViewPr>
  <p:slideViewPr>
    <p:cSldViewPr>
      <p:cViewPr varScale="1">
        <p:scale>
          <a:sx n="44" d="100"/>
          <a:sy n="44" d="100"/>
        </p:scale>
        <p:origin x="236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ED575-864C-8849-BCB9-B889B3A15DB9}" type="datetimeFigureOut">
              <a:rPr lang="en-US" smtClean="0"/>
              <a:t>5/5/23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B6882C-5D8F-9243-B56F-B34FC7C18C3F}" type="slidenum">
              <a:rPr lang="en-US" smtClean="0"/>
              <a:t>‹#›</a:t>
            </a:fld>
            <a:endParaRPr lang="en-US"/>
          </a:p>
        </p:txBody>
      </p:sp>
    </p:spTree>
    <p:extLst>
      <p:ext uri="{BB962C8B-B14F-4D97-AF65-F5344CB8AC3E}">
        <p14:creationId xmlns:p14="http://schemas.microsoft.com/office/powerpoint/2010/main" val="2482870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Good afternoon, Professors.</a:t>
            </a:r>
          </a:p>
          <a:p>
            <a:endParaRPr lang="en-US" sz="2000" dirty="0"/>
          </a:p>
          <a:p>
            <a:r>
              <a:rPr lang="en-US" sz="2000" dirty="0"/>
              <a:t>My name is Jing Hong and I will be presenting my Final Year Project titled: Typing Without Hands</a:t>
            </a:r>
          </a:p>
        </p:txBody>
      </p:sp>
      <p:sp>
        <p:nvSpPr>
          <p:cNvPr id="4" name="Slide Number Placeholder 3"/>
          <p:cNvSpPr>
            <a:spLocks noGrp="1"/>
          </p:cNvSpPr>
          <p:nvPr>
            <p:ph type="sldNum" sz="quarter" idx="5"/>
          </p:nvPr>
        </p:nvSpPr>
        <p:spPr/>
        <p:txBody>
          <a:bodyPr/>
          <a:lstStyle/>
          <a:p>
            <a:fld id="{CAB6882C-5D8F-9243-B56F-B34FC7C18C3F}" type="slidenum">
              <a:rPr lang="en-US" smtClean="0"/>
              <a:t>1</a:t>
            </a:fld>
            <a:endParaRPr lang="en-US"/>
          </a:p>
        </p:txBody>
      </p:sp>
    </p:spTree>
    <p:extLst>
      <p:ext uri="{BB962C8B-B14F-4D97-AF65-F5344CB8AC3E}">
        <p14:creationId xmlns:p14="http://schemas.microsoft.com/office/powerpoint/2010/main" val="1542126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functional requirements of the eye typing system:</a:t>
            </a:r>
          </a:p>
          <a:p>
            <a:r>
              <a:rPr lang="en-US" dirty="0"/>
              <a:t>The eye typing system must….</a:t>
            </a:r>
          </a:p>
          <a:p>
            <a:endParaRPr lang="en-US" dirty="0"/>
          </a:p>
          <a:p>
            <a:r>
              <a:rPr lang="en-US" dirty="0"/>
              <a:t>[CLICK]</a:t>
            </a:r>
          </a:p>
          <a:p>
            <a:endParaRPr lang="en-US" dirty="0"/>
          </a:p>
          <a:p>
            <a:r>
              <a:rPr lang="en-US" dirty="0"/>
              <a:t>Next, these are the non-functional requirements of the eye typing system:</a:t>
            </a:r>
          </a:p>
          <a:p>
            <a:r>
              <a:rPr lang="en-US" dirty="0"/>
              <a:t>The eye typing system must</a:t>
            </a:r>
          </a:p>
        </p:txBody>
      </p:sp>
      <p:sp>
        <p:nvSpPr>
          <p:cNvPr id="4" name="Slide Number Placeholder 3"/>
          <p:cNvSpPr>
            <a:spLocks noGrp="1"/>
          </p:cNvSpPr>
          <p:nvPr>
            <p:ph type="sldNum" sz="quarter" idx="5"/>
          </p:nvPr>
        </p:nvSpPr>
        <p:spPr/>
        <p:txBody>
          <a:bodyPr/>
          <a:lstStyle/>
          <a:p>
            <a:fld id="{CAB6882C-5D8F-9243-B56F-B34FC7C18C3F}" type="slidenum">
              <a:rPr lang="en-US" smtClean="0"/>
              <a:t>10</a:t>
            </a:fld>
            <a:endParaRPr lang="en-US"/>
          </a:p>
        </p:txBody>
      </p:sp>
    </p:spTree>
    <p:extLst>
      <p:ext uri="{BB962C8B-B14F-4D97-AF65-F5344CB8AC3E}">
        <p14:creationId xmlns:p14="http://schemas.microsoft.com/office/powerpoint/2010/main" val="1017750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functional requirements of the LTNK keyboard:</a:t>
            </a:r>
          </a:p>
          <a:p>
            <a:r>
              <a:rPr lang="en-US" dirty="0"/>
              <a:t>The keyboard must…</a:t>
            </a:r>
          </a:p>
        </p:txBody>
      </p:sp>
      <p:sp>
        <p:nvSpPr>
          <p:cNvPr id="4" name="Slide Number Placeholder 3"/>
          <p:cNvSpPr>
            <a:spLocks noGrp="1"/>
          </p:cNvSpPr>
          <p:nvPr>
            <p:ph type="sldNum" sz="quarter" idx="5"/>
          </p:nvPr>
        </p:nvSpPr>
        <p:spPr/>
        <p:txBody>
          <a:bodyPr/>
          <a:lstStyle/>
          <a:p>
            <a:fld id="{CAB6882C-5D8F-9243-B56F-B34FC7C18C3F}" type="slidenum">
              <a:rPr lang="en-US" smtClean="0"/>
              <a:t>11</a:t>
            </a:fld>
            <a:endParaRPr lang="en-US"/>
          </a:p>
        </p:txBody>
      </p:sp>
    </p:spTree>
    <p:extLst>
      <p:ext uri="{BB962C8B-B14F-4D97-AF65-F5344CB8AC3E}">
        <p14:creationId xmlns:p14="http://schemas.microsoft.com/office/powerpoint/2010/main" val="1351459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non-functional requirements of the LTNK keyboard:</a:t>
            </a:r>
          </a:p>
          <a:p>
            <a:r>
              <a:rPr lang="en-US" dirty="0"/>
              <a:t>The keyboard must…</a:t>
            </a:r>
          </a:p>
        </p:txBody>
      </p:sp>
      <p:sp>
        <p:nvSpPr>
          <p:cNvPr id="4" name="Slide Number Placeholder 3"/>
          <p:cNvSpPr>
            <a:spLocks noGrp="1"/>
          </p:cNvSpPr>
          <p:nvPr>
            <p:ph type="sldNum" sz="quarter" idx="5"/>
          </p:nvPr>
        </p:nvSpPr>
        <p:spPr/>
        <p:txBody>
          <a:bodyPr/>
          <a:lstStyle/>
          <a:p>
            <a:fld id="{CAB6882C-5D8F-9243-B56F-B34FC7C18C3F}" type="slidenum">
              <a:rPr lang="en-US" smtClean="0"/>
              <a:t>12</a:t>
            </a:fld>
            <a:endParaRPr lang="en-US"/>
          </a:p>
        </p:txBody>
      </p:sp>
    </p:spTree>
    <p:extLst>
      <p:ext uri="{BB962C8B-B14F-4D97-AF65-F5344CB8AC3E}">
        <p14:creationId xmlns:p14="http://schemas.microsoft.com/office/powerpoint/2010/main" val="1389834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This is the design of the novel keyboard called LTNK keyboard. The LTNK keyboard features a two-level hierarchical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The level one page displays the keyboard keys that are grouped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while the level two pages display individual keys for more detailed input.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To facilitate ease of use, five larger buttons are present on all pages.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These buttons are the ‘...’ back button, shift button, delete button, enter button, and space button.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Alphabetic and numeric keys are arranged in order while special character keys are grouped based on their proximity to each other on the QWERTY keyboard layout.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The LTNK keyboard also provides visual feedback to users whenever a key has been selected or is unavailable to use by highlighting the keys in grey and red respectively. </a:t>
            </a:r>
            <a:endParaRPr lang="en-SG"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13</a:t>
            </a:fld>
            <a:endParaRPr lang="en-US"/>
          </a:p>
        </p:txBody>
      </p:sp>
    </p:spTree>
    <p:extLst>
      <p:ext uri="{BB962C8B-B14F-4D97-AF65-F5344CB8AC3E}">
        <p14:creationId xmlns:p14="http://schemas.microsoft.com/office/powerpoint/2010/main" val="2996898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hardware resources used for this project</a:t>
            </a:r>
          </a:p>
        </p:txBody>
      </p:sp>
      <p:sp>
        <p:nvSpPr>
          <p:cNvPr id="4" name="Slide Number Placeholder 3"/>
          <p:cNvSpPr>
            <a:spLocks noGrp="1"/>
          </p:cNvSpPr>
          <p:nvPr>
            <p:ph type="sldNum" sz="quarter" idx="5"/>
          </p:nvPr>
        </p:nvSpPr>
        <p:spPr/>
        <p:txBody>
          <a:bodyPr/>
          <a:lstStyle/>
          <a:p>
            <a:fld id="{CAB6882C-5D8F-9243-B56F-B34FC7C18C3F}" type="slidenum">
              <a:rPr lang="en-US" smtClean="0"/>
              <a:t>14</a:t>
            </a:fld>
            <a:endParaRPr lang="en-US"/>
          </a:p>
        </p:txBody>
      </p:sp>
    </p:spTree>
    <p:extLst>
      <p:ext uri="{BB962C8B-B14F-4D97-AF65-F5344CB8AC3E}">
        <p14:creationId xmlns:p14="http://schemas.microsoft.com/office/powerpoint/2010/main" val="2623292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software resources that were used.</a:t>
            </a:r>
          </a:p>
          <a:p>
            <a:endParaRPr lang="en-US" dirty="0"/>
          </a:p>
          <a:p>
            <a:r>
              <a:rPr lang="en-US" dirty="0"/>
              <a:t>The project was coded in Python and to the right are all the Python </a:t>
            </a:r>
            <a:r>
              <a:rPr lang="en-US"/>
              <a:t>packages that were used</a:t>
            </a:r>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15</a:t>
            </a:fld>
            <a:endParaRPr lang="en-US"/>
          </a:p>
        </p:txBody>
      </p:sp>
    </p:spTree>
    <p:extLst>
      <p:ext uri="{BB962C8B-B14F-4D97-AF65-F5344CB8AC3E}">
        <p14:creationId xmlns:p14="http://schemas.microsoft.com/office/powerpoint/2010/main" val="367465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b="0" i="0" dirty="0">
                <a:solidFill>
                  <a:srgbClr val="374151"/>
                </a:solidFill>
                <a:effectLst/>
                <a:latin typeface="Söhne"/>
              </a:rPr>
              <a:t>I will now delve into the implementation of the eye typing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dirty="0">
                <a:solidFill>
                  <a:srgbClr val="374151"/>
                </a:solidFill>
                <a:effectLst/>
                <a:latin typeface="Söhne"/>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eye tracking, a combination of OpenCV and Google’s </a:t>
            </a:r>
            <a:r>
              <a:rPr lang="en-US" dirty="0" err="1"/>
              <a:t>MediaPipe</a:t>
            </a:r>
            <a:r>
              <a:rPr lang="en-US" dirty="0"/>
              <a:t> </a:t>
            </a:r>
            <a:r>
              <a:rPr lang="en-US" dirty="0" err="1"/>
              <a:t>FaceMesh</a:t>
            </a:r>
            <a:r>
              <a:rPr lang="en-US" dirty="0"/>
              <a:t> were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Using OpenCV, images are captured continuously from the laptop webcam.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The captured images are then processed by </a:t>
            </a:r>
            <a:r>
              <a:rPr lang="en-SG" sz="1800" dirty="0" err="1">
                <a:effectLst/>
                <a:latin typeface="TimesNewRomanPSMT"/>
              </a:rPr>
              <a:t>FaceMesh</a:t>
            </a:r>
            <a:r>
              <a:rPr lang="en-SG" sz="1800" dirty="0">
                <a:effectLst/>
                <a:latin typeface="TimesNewRomanPSMT"/>
              </a:rPr>
              <a:t>, whereby a total of 468 facial landmarks will be detected, including the centres of the left and right eyes.</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16</a:t>
            </a:fld>
            <a:endParaRPr lang="en-US"/>
          </a:p>
        </p:txBody>
      </p:sp>
    </p:spTree>
    <p:extLst>
      <p:ext uri="{BB962C8B-B14F-4D97-AF65-F5344CB8AC3E}">
        <p14:creationId xmlns:p14="http://schemas.microsoft.com/office/powerpoint/2010/main" val="611997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The middle point between the centres of the left and right eyes was used as the tracking point for the eye typing system. The point was calculated by averaging the x and y coordinates of the two eye centres.</a:t>
            </a:r>
            <a:endParaRPr lang="en-SG"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17</a:t>
            </a:fld>
            <a:endParaRPr lang="en-US"/>
          </a:p>
        </p:txBody>
      </p:sp>
    </p:spTree>
    <p:extLst>
      <p:ext uri="{BB962C8B-B14F-4D97-AF65-F5344CB8AC3E}">
        <p14:creationId xmlns:p14="http://schemas.microsoft.com/office/powerpoint/2010/main" val="399028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TimesNewRomanPSMT"/>
              </a:rPr>
              <a:t>To develop the gaze estimation model, a preliminary study was conducted to establish a relationship between the tracking point and the gaze point. </a:t>
            </a:r>
          </a:p>
          <a:p>
            <a:endParaRPr lang="en-SG" sz="1800" dirty="0">
              <a:effectLst/>
              <a:latin typeface="TimesNewRomanPSMT"/>
            </a:endParaRPr>
          </a:p>
          <a:p>
            <a:r>
              <a:rPr lang="en-SG" sz="1800" dirty="0">
                <a:effectLst/>
                <a:latin typeface="TimesNewRomanPSMT"/>
              </a:rPr>
              <a:t>[CLICK]</a:t>
            </a:r>
          </a:p>
          <a:p>
            <a:endParaRPr lang="en-SG" sz="1800" dirty="0">
              <a:effectLst/>
              <a:latin typeface="TimesNewRomanPSMT"/>
            </a:endParaRPr>
          </a:p>
          <a:p>
            <a:r>
              <a:rPr lang="en-SG" sz="1800" dirty="0">
                <a:effectLst/>
                <a:latin typeface="TimesNewRomanPSMT"/>
              </a:rPr>
              <a:t>9 gaze points were plotted on the computer screen and each point was sequentially gazed at. The coordinates of the tracking point were recorded at each gaze. </a:t>
            </a:r>
          </a:p>
          <a:p>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To ensure consistency in the head pose, the chin rest was used to support my head and prior to each recording, the tracking point was aligned with p5. For each gaze points, 20 tracking point coordinates were recorded.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The tracking points were then plotted out using the Matplotlib package and the results are shown on the right. Looking at both images, it is evident that the plots of the tracking point align with the gaze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This linear alignment indicates that a linear relationship exists between the tracking point and the gaze points.</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SG"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18</a:t>
            </a:fld>
            <a:endParaRPr lang="en-US"/>
          </a:p>
        </p:txBody>
      </p:sp>
    </p:spTree>
    <p:extLst>
      <p:ext uri="{BB962C8B-B14F-4D97-AF65-F5344CB8AC3E}">
        <p14:creationId xmlns:p14="http://schemas.microsoft.com/office/powerpoint/2010/main" val="1195962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Having established a linear relationship between the tracking point and gaze points, linear regression model can be constructed.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To collect more data, 16 additional gaze points were plotted on the computer screen and the same process of recording the coordinates of the tracking point while looking at each of these new gaze points was repeated.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Additionally, a script was developed to generate a random gaze point every 10 seconds within each grid. For each grid, 20 random gaze points were generated. </a:t>
            </a:r>
            <a:endParaRPr lang="en-SG" dirty="0"/>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A total of 680 tracking point coordinates were recorded. </a:t>
            </a:r>
            <a:endParaRPr lang="en-SG" dirty="0"/>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19</a:t>
            </a:fld>
            <a:endParaRPr lang="en-US"/>
          </a:p>
        </p:txBody>
      </p:sp>
    </p:spTree>
    <p:extLst>
      <p:ext uri="{BB962C8B-B14F-4D97-AF65-F5344CB8AC3E}">
        <p14:creationId xmlns:p14="http://schemas.microsoft.com/office/powerpoint/2010/main" val="978864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agenda for the presentation</a:t>
            </a:r>
          </a:p>
          <a:p>
            <a:endParaRPr lang="en-US" dirty="0"/>
          </a:p>
          <a:p>
            <a:r>
              <a:rPr lang="en-US" dirty="0"/>
              <a:t>I’ll start off with the introduction, and move on to the system design and analysis</a:t>
            </a:r>
          </a:p>
          <a:p>
            <a:endParaRPr lang="en-US" dirty="0"/>
          </a:p>
          <a:p>
            <a:r>
              <a:rPr lang="en-US" dirty="0"/>
              <a:t>Next, I will talk about the implementation of the project and the user studies conducted</a:t>
            </a:r>
          </a:p>
          <a:p>
            <a:endParaRPr lang="en-US" dirty="0"/>
          </a:p>
          <a:p>
            <a:r>
              <a:rPr lang="en-US" dirty="0"/>
              <a:t>Lastly, I will conclude the presentation</a:t>
            </a:r>
          </a:p>
        </p:txBody>
      </p:sp>
      <p:sp>
        <p:nvSpPr>
          <p:cNvPr id="4" name="Slide Number Placeholder 3"/>
          <p:cNvSpPr>
            <a:spLocks noGrp="1"/>
          </p:cNvSpPr>
          <p:nvPr>
            <p:ph type="sldNum" sz="quarter" idx="5"/>
          </p:nvPr>
        </p:nvSpPr>
        <p:spPr/>
        <p:txBody>
          <a:bodyPr/>
          <a:lstStyle/>
          <a:p>
            <a:fld id="{CAB6882C-5D8F-9243-B56F-B34FC7C18C3F}" type="slidenum">
              <a:rPr lang="en-US" smtClean="0"/>
              <a:t>2</a:t>
            </a:fld>
            <a:endParaRPr lang="en-US"/>
          </a:p>
        </p:txBody>
      </p:sp>
    </p:spTree>
    <p:extLst>
      <p:ext uri="{BB962C8B-B14F-4D97-AF65-F5344CB8AC3E}">
        <p14:creationId xmlns:p14="http://schemas.microsoft.com/office/powerpoint/2010/main" val="1710604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To generate the gaze estimation model, the mean of coordinates of the tracking point for each gaze point were calculated.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The Scikit-Learn library's linear regression model was then utilised to fit the tracking point coordinates as the X parameter and the gaze coordinates as the Y parameter </a:t>
            </a:r>
            <a:endParaRPr lang="en-SG"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20</a:t>
            </a:fld>
            <a:endParaRPr lang="en-US"/>
          </a:p>
        </p:txBody>
      </p:sp>
    </p:spTree>
    <p:extLst>
      <p:ext uri="{BB962C8B-B14F-4D97-AF65-F5344CB8AC3E}">
        <p14:creationId xmlns:p14="http://schemas.microsoft.com/office/powerpoint/2010/main" val="2201238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To evaluate the accuracy of the gaze estimation model, the R2 score was calculated.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The R2 score value was 0.953, indicating a high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The graphs of the tracking point coordinates against both the actual gaze coordinates and the model-predicted gaze coordinates were also plotted. The plots shows that the two graphs closely align, indicating a strong match between the model estimates and the actual data. </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US"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21</a:t>
            </a:fld>
            <a:endParaRPr lang="en-US"/>
          </a:p>
        </p:txBody>
      </p:sp>
    </p:spTree>
    <p:extLst>
      <p:ext uri="{BB962C8B-B14F-4D97-AF65-F5344CB8AC3E}">
        <p14:creationId xmlns:p14="http://schemas.microsoft.com/office/powerpoint/2010/main" val="3844073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develop the LTNK keyboard, </a:t>
            </a:r>
            <a:r>
              <a:rPr lang="en-SG" sz="1800" dirty="0">
                <a:effectLst/>
                <a:latin typeface="TimesNewRomanPSMT"/>
              </a:rPr>
              <a:t>an object-oriented programming approach was used. </a:t>
            </a:r>
            <a:endParaRPr lang="en-SG" dirty="0"/>
          </a:p>
          <a:p>
            <a:endParaRPr lang="en-US" dirty="0"/>
          </a:p>
          <a:p>
            <a:r>
              <a:rPr lang="en-US" dirty="0"/>
              <a:t>The figure on the left shows the class diagram of the LTNK keyboard. The LTNK keyboard class comprises of various button classes and has functions to switch between keyboard pages and output key selections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figure on the right shows the keyboard. Each key has a progress bar to indicate the progress of the dwell selection. The yellow dot in the middle </a:t>
            </a:r>
            <a:r>
              <a:rPr lang="en-SG" sz="1800" dirty="0">
                <a:effectLst/>
                <a:latin typeface="TimesNewRomanPSMT"/>
              </a:rPr>
              <a:t>indicates the centre of the screen and serves as a reference point for users to maintain their head pose </a:t>
            </a:r>
            <a:endParaRPr lang="en-SG" dirty="0">
              <a:effectLst/>
            </a:endParaRPr>
          </a:p>
        </p:txBody>
      </p:sp>
      <p:sp>
        <p:nvSpPr>
          <p:cNvPr id="4" name="Slide Number Placeholder 3"/>
          <p:cNvSpPr>
            <a:spLocks noGrp="1"/>
          </p:cNvSpPr>
          <p:nvPr>
            <p:ph type="sldNum" sz="quarter" idx="5"/>
          </p:nvPr>
        </p:nvSpPr>
        <p:spPr/>
        <p:txBody>
          <a:bodyPr/>
          <a:lstStyle/>
          <a:p>
            <a:fld id="{CAB6882C-5D8F-9243-B56F-B34FC7C18C3F}" type="slidenum">
              <a:rPr lang="en-US" smtClean="0"/>
              <a:t>22</a:t>
            </a:fld>
            <a:endParaRPr lang="en-US"/>
          </a:p>
        </p:txBody>
      </p:sp>
    </p:spTree>
    <p:extLst>
      <p:ext uri="{BB962C8B-B14F-4D97-AF65-F5344CB8AC3E}">
        <p14:creationId xmlns:p14="http://schemas.microsoft.com/office/powerpoint/2010/main" val="4198548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GUI of the eye typing system.</a:t>
            </a:r>
          </a:p>
          <a:p>
            <a:endParaRPr lang="en-US" dirty="0"/>
          </a:p>
          <a:p>
            <a:r>
              <a:rPr lang="en-US" dirty="0"/>
              <a:t>The top white bar displays the output of the selected keys</a:t>
            </a:r>
          </a:p>
          <a:p>
            <a:endParaRPr lang="en-US" dirty="0"/>
          </a:p>
          <a:p>
            <a:r>
              <a:rPr lang="en-US" dirty="0"/>
              <a:t>The keyboard is situated in the center of the screen</a:t>
            </a:r>
          </a:p>
        </p:txBody>
      </p:sp>
      <p:sp>
        <p:nvSpPr>
          <p:cNvPr id="4" name="Slide Number Placeholder 3"/>
          <p:cNvSpPr>
            <a:spLocks noGrp="1"/>
          </p:cNvSpPr>
          <p:nvPr>
            <p:ph type="sldNum" sz="quarter" idx="5"/>
          </p:nvPr>
        </p:nvSpPr>
        <p:spPr/>
        <p:txBody>
          <a:bodyPr/>
          <a:lstStyle/>
          <a:p>
            <a:fld id="{CAB6882C-5D8F-9243-B56F-B34FC7C18C3F}" type="slidenum">
              <a:rPr lang="en-US" smtClean="0"/>
              <a:t>23</a:t>
            </a:fld>
            <a:endParaRPr lang="en-US"/>
          </a:p>
        </p:txBody>
      </p:sp>
    </p:spTree>
    <p:extLst>
      <p:ext uri="{BB962C8B-B14F-4D97-AF65-F5344CB8AC3E}">
        <p14:creationId xmlns:p14="http://schemas.microsoft.com/office/powerpoint/2010/main" val="2274288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discuss the user studies conducted. Four user studies were conducted in total.</a:t>
            </a:r>
          </a:p>
          <a:p>
            <a:endParaRPr lang="en-US" dirty="0"/>
          </a:p>
          <a:p>
            <a:r>
              <a:rPr lang="en-SG" sz="1800" dirty="0">
                <a:effectLst/>
                <a:latin typeface="TimesNewRomanPSMT"/>
              </a:rPr>
              <a:t>The same experimental setup was used for all user studies conducted.</a:t>
            </a:r>
          </a:p>
          <a:p>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The data collected in all experiments included the sequence of typing prompts, the participants’ inputs, and the time taken to eye type each input. </a:t>
            </a:r>
            <a:endParaRPr lang="en-SG" dirty="0"/>
          </a:p>
          <a:p>
            <a:endParaRPr lang="en-SG" dirty="0"/>
          </a:p>
        </p:txBody>
      </p:sp>
      <p:sp>
        <p:nvSpPr>
          <p:cNvPr id="4" name="Slide Number Placeholder 3"/>
          <p:cNvSpPr>
            <a:spLocks noGrp="1"/>
          </p:cNvSpPr>
          <p:nvPr>
            <p:ph type="sldNum" sz="quarter" idx="5"/>
          </p:nvPr>
        </p:nvSpPr>
        <p:spPr/>
        <p:txBody>
          <a:bodyPr/>
          <a:lstStyle/>
          <a:p>
            <a:fld id="{CAB6882C-5D8F-9243-B56F-B34FC7C18C3F}" type="slidenum">
              <a:rPr lang="en-US" smtClean="0"/>
              <a:t>24</a:t>
            </a:fld>
            <a:endParaRPr lang="en-US"/>
          </a:p>
        </p:txBody>
      </p:sp>
    </p:spTree>
    <p:extLst>
      <p:ext uri="{BB962C8B-B14F-4D97-AF65-F5344CB8AC3E}">
        <p14:creationId xmlns:p14="http://schemas.microsoft.com/office/powerpoint/2010/main" val="2253356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user study was conducted to </a:t>
            </a:r>
            <a:r>
              <a:rPr lang="en-US" sz="1200" dirty="0">
                <a:solidFill>
                  <a:srgbClr val="504C44"/>
                </a:solidFill>
                <a:latin typeface="Inter"/>
              </a:rPr>
              <a:t>determine the appropriate dwell time to use for comparing the QWERTY and LTNK keyboards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504C44"/>
              </a:solidFill>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04C44"/>
                </a:solidFill>
                <a:latin typeface="Inter"/>
              </a:rPr>
              <a:t>In this experiment, a dwell time is considered appropriate if:</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rgbClr val="504C44"/>
                </a:solidFill>
                <a:latin typeface="Inter"/>
              </a:rPr>
              <a:t>The typing accuracies using the dwell time is between 85-100%</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rgbClr val="504C44"/>
                </a:solidFill>
                <a:latin typeface="Inter"/>
              </a:rPr>
              <a:t>And the accuracies are within 5% of each other</a:t>
            </a:r>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25</a:t>
            </a:fld>
            <a:endParaRPr lang="en-US"/>
          </a:p>
        </p:txBody>
      </p:sp>
    </p:spTree>
    <p:extLst>
      <p:ext uri="{BB962C8B-B14F-4D97-AF65-F5344CB8AC3E}">
        <p14:creationId xmlns:p14="http://schemas.microsoft.com/office/powerpoint/2010/main" val="4146834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dwell times of 800, 500 and 400ms were tested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All participants performed the user study in the same order, starting with the QWERTY keyboard followed by the LTNK keyboard, with the dwell time descending from 800ms to 400ms for both keyboards.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Each dwell time was divided into two phases: a practice phase and a test phase.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The practice phase is a 10 minutes practice session where participants get familiar with eye typing with the corresponding dwell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In the test phase, participants were required to eye type, as quickly and accurately as possible, a set of 20 characters that were displayed one after another. </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26</a:t>
            </a:fld>
            <a:endParaRPr lang="en-US"/>
          </a:p>
        </p:txBody>
      </p:sp>
    </p:spTree>
    <p:extLst>
      <p:ext uri="{BB962C8B-B14F-4D97-AF65-F5344CB8AC3E}">
        <p14:creationId xmlns:p14="http://schemas.microsoft.com/office/powerpoint/2010/main" val="846715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results of the user study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As dwell time decreased, the typing accuracy for both keyboards decreased. </a:t>
            </a:r>
            <a:endParaRPr lang="en-SG" dirty="0"/>
          </a:p>
          <a:p>
            <a:endParaRPr lang="en-US" dirty="0"/>
          </a:p>
          <a:p>
            <a:r>
              <a:rPr lang="en-SG" sz="1800" dirty="0">
                <a:effectLst/>
                <a:latin typeface="TimesNewRomanPSMT"/>
              </a:rPr>
              <a:t>A shorter dwell time causes the ‘Midas Touch Problem’ where every key a user gazes at becomes a selection, even if the user was moving across the keyboard to find the desired key to select. </a:t>
            </a:r>
            <a:endParaRPr lang="en-S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In general, the typing accuracy of the QWERTY keyboard is lower than that of the LTNK keyboard. This is because the QWERTY keyboard has smaller keys and more keys in a given area than the LTNK keyboard. This causes more errors to occur in typing as the gaze estimation model cannot accurately distinguish between the gaze coordinates for the intended key and the neighbouring keys.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From the results, we can conclude that the most appropriate dwell time to use for the remaining user study is 800ms as typing accuracies for keyboards are within the range of 85% to 100% and are within 5% of each other. All user studies conducted subsequently used an 800ms dwell time. </a:t>
            </a:r>
            <a:endParaRPr lang="en-SG"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27</a:t>
            </a:fld>
            <a:endParaRPr lang="en-US"/>
          </a:p>
        </p:txBody>
      </p:sp>
    </p:spTree>
    <p:extLst>
      <p:ext uri="{BB962C8B-B14F-4D97-AF65-F5344CB8AC3E}">
        <p14:creationId xmlns:p14="http://schemas.microsoft.com/office/powerpoint/2010/main" val="97003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design of the LTNK keyboard incurred a two-button selection penalty between adjacent level two pages.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In order to reduce the switching cost between adjacent level two keyboard pages, a design variation was proposed to include two carousel buttons on each level two page. This would reduce the penalty to just one button</a:t>
            </a:r>
            <a:endParaRPr lang="en-SG" dirty="0"/>
          </a:p>
          <a:p>
            <a:endParaRPr lang="en-US" dirty="0"/>
          </a:p>
          <a:p>
            <a:r>
              <a:rPr lang="en-US" dirty="0"/>
              <a:t>Hence, the 2</a:t>
            </a:r>
            <a:r>
              <a:rPr lang="en-US" baseline="30000" dirty="0"/>
              <a:t>nd</a:t>
            </a:r>
            <a:r>
              <a:rPr lang="en-US" dirty="0"/>
              <a:t> study was conducted to test if this design modification helped to switching time between adjacent level two keyboards and in turn increase typing speed.</a:t>
            </a:r>
          </a:p>
        </p:txBody>
      </p:sp>
      <p:sp>
        <p:nvSpPr>
          <p:cNvPr id="4" name="Slide Number Placeholder 3"/>
          <p:cNvSpPr>
            <a:spLocks noGrp="1"/>
          </p:cNvSpPr>
          <p:nvPr>
            <p:ph type="sldNum" sz="quarter" idx="5"/>
          </p:nvPr>
        </p:nvSpPr>
        <p:spPr/>
        <p:txBody>
          <a:bodyPr/>
          <a:lstStyle/>
          <a:p>
            <a:fld id="{CAB6882C-5D8F-9243-B56F-B34FC7C18C3F}" type="slidenum">
              <a:rPr lang="en-US" smtClean="0"/>
              <a:t>28</a:t>
            </a:fld>
            <a:endParaRPr lang="en-US"/>
          </a:p>
        </p:txBody>
      </p:sp>
    </p:spTree>
    <p:extLst>
      <p:ext uri="{BB962C8B-B14F-4D97-AF65-F5344CB8AC3E}">
        <p14:creationId xmlns:p14="http://schemas.microsoft.com/office/powerpoint/2010/main" val="4124342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effectLst/>
                <a:latin typeface="TimesNewRomanPSMT"/>
              </a:rPr>
              <a:t>Complete counterbalancing was used to prevent any order effects </a:t>
            </a:r>
            <a:endParaRPr lang="en-US" dirty="0"/>
          </a:p>
          <a:p>
            <a:endParaRPr lang="en-US" dirty="0"/>
          </a:p>
          <a:p>
            <a:r>
              <a:rPr lang="en-US" dirty="0"/>
              <a:t>The participants were split into 2 groups A and B</a:t>
            </a:r>
          </a:p>
          <a:p>
            <a:endParaRPr lang="en-US" dirty="0"/>
          </a:p>
          <a:p>
            <a:r>
              <a:rPr lang="en-US" dirty="0"/>
              <a:t>Group A performed the tests with the initial design first, new design second</a:t>
            </a:r>
          </a:p>
          <a:p>
            <a:r>
              <a:rPr lang="en-US" dirty="0"/>
              <a:t>Group B performed the test in the opposite order</a:t>
            </a:r>
          </a:p>
          <a:p>
            <a:endParaRPr lang="en-US" dirty="0"/>
          </a:p>
          <a:p>
            <a:r>
              <a:rPr lang="en-US" dirty="0"/>
              <a:t>Like the previous user study, there were two phases: practice and test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test phase, </a:t>
            </a:r>
            <a:r>
              <a:rPr lang="en-US" sz="1200" dirty="0">
                <a:solidFill>
                  <a:srgbClr val="504C44"/>
                </a:solidFill>
                <a:latin typeface="Inter"/>
              </a:rPr>
              <a:t>Each set of characters required users to make the same keyboard page switches</a:t>
            </a:r>
          </a:p>
        </p:txBody>
      </p:sp>
      <p:sp>
        <p:nvSpPr>
          <p:cNvPr id="4" name="Slide Number Placeholder 3"/>
          <p:cNvSpPr>
            <a:spLocks noGrp="1"/>
          </p:cNvSpPr>
          <p:nvPr>
            <p:ph type="sldNum" sz="quarter" idx="5"/>
          </p:nvPr>
        </p:nvSpPr>
        <p:spPr/>
        <p:txBody>
          <a:bodyPr/>
          <a:lstStyle/>
          <a:p>
            <a:fld id="{CAB6882C-5D8F-9243-B56F-B34FC7C18C3F}" type="slidenum">
              <a:rPr lang="en-US" smtClean="0"/>
              <a:t>29</a:t>
            </a:fld>
            <a:endParaRPr lang="en-US"/>
          </a:p>
        </p:txBody>
      </p:sp>
    </p:spTree>
    <p:extLst>
      <p:ext uri="{BB962C8B-B14F-4D97-AF65-F5344CB8AC3E}">
        <p14:creationId xmlns:p14="http://schemas.microsoft.com/office/powerpoint/2010/main" val="1596901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Typing has become an important part of our daily lives, as it is required for various activities such as work, communication, education, and more.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According to Forbes, an estimated 270,000 texts were sent every second in 2021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2800" b="0" i="0" dirty="0">
                <a:solidFill>
                  <a:srgbClr val="374151"/>
                </a:solidFill>
                <a:effectLst/>
                <a:latin typeface="Söhne"/>
              </a:rPr>
              <a:t>Typing may be easy for many of us, but for people with medical conditions like motor neuron diseases, it may be difficult or even impossible to type using their hands.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Therefore, there is a need to develop an alternative system to allow these groups of people to type.</a:t>
            </a:r>
            <a:endParaRPr lang="en-SG"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3</a:t>
            </a:fld>
            <a:endParaRPr lang="en-US"/>
          </a:p>
        </p:txBody>
      </p:sp>
    </p:spTree>
    <p:extLst>
      <p:ext uri="{BB962C8B-B14F-4D97-AF65-F5344CB8AC3E}">
        <p14:creationId xmlns:p14="http://schemas.microsoft.com/office/powerpoint/2010/main" val="23489259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results of the experiment</a:t>
            </a:r>
          </a:p>
          <a:p>
            <a:endParaRPr lang="en-US" dirty="0"/>
          </a:p>
          <a:p>
            <a:r>
              <a:rPr lang="en-US" dirty="0"/>
              <a:t>[CLICK]</a:t>
            </a:r>
          </a:p>
          <a:p>
            <a:endParaRPr lang="en-US" dirty="0"/>
          </a:p>
          <a:p>
            <a:r>
              <a:rPr lang="en-SG" sz="1800" dirty="0">
                <a:effectLst/>
                <a:latin typeface="TimesNewRomanPSMT"/>
              </a:rPr>
              <a:t>It is evident that the new design achieved faster switching time between</a:t>
            </a:r>
            <a:r>
              <a:rPr lang="en-SG" sz="1200" dirty="0">
                <a:effectLst/>
                <a:latin typeface="+mn-lt"/>
              </a:rPr>
              <a:t> </a:t>
            </a:r>
            <a:r>
              <a:rPr lang="en-SG" sz="1800" dirty="0">
                <a:effectLst/>
                <a:latin typeface="TimesNewRomanPSMT"/>
              </a:rPr>
              <a:t>adjacent level two pages for all participants</a:t>
            </a:r>
          </a:p>
          <a:p>
            <a:endParaRPr lang="en-SG" sz="1800" dirty="0">
              <a:effectLst/>
              <a:latin typeface="TimesNewRomanPSMT"/>
            </a:endParaRPr>
          </a:p>
          <a:p>
            <a:r>
              <a:rPr lang="en-SG" sz="1800" dirty="0">
                <a:effectLst/>
                <a:latin typeface="TimesNewRomanPSMT"/>
              </a:rPr>
              <a:t>This indicates that the design modification effectively reduces the time taken to switch between adjacent level two pages and improves the overall speed of eye typing on the LTNK keyboard. </a:t>
            </a:r>
          </a:p>
          <a:p>
            <a:endParaRPr lang="en-SG" sz="1800" dirty="0">
              <a:effectLst/>
              <a:latin typeface="TimesNewRomanPSMT"/>
            </a:endParaRPr>
          </a:p>
          <a:p>
            <a:r>
              <a:rPr lang="en-SG" sz="1800" dirty="0">
                <a:effectLst/>
                <a:latin typeface="TimesNewRomanPSMT"/>
              </a:rPr>
              <a:t>As a result, the LTNK keyboard will adopt the new design and this new design will be utilized in next user studies. </a:t>
            </a:r>
            <a:endParaRPr lang="en-SG"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30</a:t>
            </a:fld>
            <a:endParaRPr lang="en-US"/>
          </a:p>
        </p:txBody>
      </p:sp>
    </p:spTree>
    <p:extLst>
      <p:ext uri="{BB962C8B-B14F-4D97-AF65-F5344CB8AC3E}">
        <p14:creationId xmlns:p14="http://schemas.microsoft.com/office/powerpoint/2010/main" val="2625466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user study compares </a:t>
            </a:r>
            <a:r>
              <a:rPr lang="en-US" sz="1200" dirty="0">
                <a:solidFill>
                  <a:srgbClr val="504C44"/>
                </a:solidFill>
                <a:latin typeface="Inter"/>
              </a:rPr>
              <a:t>users’ typing performance when using the LTNK keyboard and the QWERTY keyboard. </a:t>
            </a:r>
            <a:r>
              <a:rPr lang="en-SG" sz="1800" dirty="0">
                <a:effectLst/>
                <a:latin typeface="TimesNewRomanPSMT"/>
              </a:rPr>
              <a:t>The metrics evaluated were users’ typing speed, typing accuracy and overall user satisfaction. </a:t>
            </a:r>
            <a:endParaRPr lang="en-SG"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31</a:t>
            </a:fld>
            <a:endParaRPr lang="en-US"/>
          </a:p>
        </p:txBody>
      </p:sp>
    </p:spTree>
    <p:extLst>
      <p:ext uri="{BB962C8B-B14F-4D97-AF65-F5344CB8AC3E}">
        <p14:creationId xmlns:p14="http://schemas.microsoft.com/office/powerpoint/2010/main" val="4228167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user study 2, the users were split into 2 groups: A and B</a:t>
            </a:r>
          </a:p>
          <a:p>
            <a:endParaRPr lang="en-US" dirty="0"/>
          </a:p>
          <a:p>
            <a:r>
              <a:rPr lang="en-US" dirty="0"/>
              <a:t>A performed the test using the qwerty keyboard first, </a:t>
            </a:r>
            <a:r>
              <a:rPr lang="en-US" dirty="0" err="1"/>
              <a:t>ltnk</a:t>
            </a:r>
            <a:r>
              <a:rPr lang="en-US" dirty="0"/>
              <a:t> second</a:t>
            </a:r>
          </a:p>
          <a:p>
            <a:endParaRPr lang="en-US" dirty="0"/>
          </a:p>
          <a:p>
            <a:r>
              <a:rPr lang="en-US" dirty="0"/>
              <a:t>B performed the test in the opposite order</a:t>
            </a:r>
          </a:p>
          <a:p>
            <a:endParaRPr lang="en-US" dirty="0"/>
          </a:p>
          <a:p>
            <a:r>
              <a:rPr lang="en-US" dirty="0"/>
              <a:t>Again, there were 2 phases: practice and test</a:t>
            </a:r>
          </a:p>
          <a:p>
            <a:endParaRPr lang="en-US" dirty="0"/>
          </a:p>
          <a:p>
            <a:r>
              <a:rPr lang="en-US" dirty="0"/>
              <a:t>For the test phase, sequence of characters follow a pattern of 5 keys that are far apart and 5 keys that were next to each other, alternating</a:t>
            </a:r>
          </a:p>
          <a:p>
            <a:endParaRPr lang="en-US" dirty="0"/>
          </a:p>
          <a:p>
            <a:r>
              <a:rPr lang="en-US" dirty="0"/>
              <a:t>After the tests, the participants had to fill up a </a:t>
            </a:r>
            <a:r>
              <a:rPr lang="en-US" sz="1200" dirty="0">
                <a:solidFill>
                  <a:srgbClr val="504C44"/>
                </a:solidFill>
                <a:latin typeface="Inter"/>
              </a:rPr>
              <a:t>Google Form to provide feedback on their overall user experience</a:t>
            </a:r>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32</a:t>
            </a:fld>
            <a:endParaRPr lang="en-US"/>
          </a:p>
        </p:txBody>
      </p:sp>
    </p:spTree>
    <p:extLst>
      <p:ext uri="{BB962C8B-B14F-4D97-AF65-F5344CB8AC3E}">
        <p14:creationId xmlns:p14="http://schemas.microsoft.com/office/powerpoint/2010/main" val="4200642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results of the user study.</a:t>
            </a:r>
          </a:p>
          <a:p>
            <a:endParaRPr lang="en-US" dirty="0"/>
          </a:p>
          <a:p>
            <a:r>
              <a:rPr lang="en-US" dirty="0"/>
              <a:t>The accuracy of achieved by the </a:t>
            </a:r>
            <a:r>
              <a:rPr lang="en-US" dirty="0" err="1"/>
              <a:t>ltnk</a:t>
            </a:r>
            <a:r>
              <a:rPr lang="en-US" dirty="0"/>
              <a:t> was higher, which matched the result of the 1</a:t>
            </a:r>
            <a:r>
              <a:rPr lang="en-US" baseline="30000" dirty="0"/>
              <a:t>st</a:t>
            </a:r>
            <a:r>
              <a:rPr lang="en-US" dirty="0"/>
              <a:t> user study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Generally, it took longer for participants to type a character using the LTNK keyboard. This may be due to its hierarchical nature, which requires more keystrokes compared to the QWERTY keyboard. OR that users were more familiar with the qwerty keyboard.</a:t>
            </a:r>
            <a:endParaRPr lang="en-S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However, the LTNK keyboard had a smaller standard deviation than the QWERTY keyboard, indicating that the time taken to select keys, whether close or far apart, was consistent on the LTNK keyboard, unlike the QWERTY keyboard.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This suggests that the LTNK keyboard may be more suitable for tasks that require precision and consistency, while the QWERTY keyboard may be more suitable for tasks that require speed and ease of use </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33</a:t>
            </a:fld>
            <a:endParaRPr lang="en-US"/>
          </a:p>
        </p:txBody>
      </p:sp>
    </p:spTree>
    <p:extLst>
      <p:ext uri="{BB962C8B-B14F-4D97-AF65-F5344CB8AC3E}">
        <p14:creationId xmlns:p14="http://schemas.microsoft.com/office/powerpoint/2010/main" val="2443712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shows users’ perception of the accuracy of the gaze tracking.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The mean score calculated for the eye typing systems’ gaze accuracy was 2.83 out of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Participants perceived the gaze tracking accuracy to be inadequate </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5"/>
          </p:nvPr>
        </p:nvSpPr>
        <p:spPr/>
        <p:txBody>
          <a:bodyPr/>
          <a:lstStyle/>
          <a:p>
            <a:fld id="{CAB6882C-5D8F-9243-B56F-B34FC7C18C3F}" type="slidenum">
              <a:rPr lang="en-US" smtClean="0"/>
              <a:t>34</a:t>
            </a:fld>
            <a:endParaRPr lang="en-US"/>
          </a:p>
        </p:txBody>
      </p:sp>
    </p:spTree>
    <p:extLst>
      <p:ext uri="{BB962C8B-B14F-4D97-AF65-F5344CB8AC3E}">
        <p14:creationId xmlns:p14="http://schemas.microsoft.com/office/powerpoint/2010/main" val="641011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shows users’ perception of the dwell time.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effectLst/>
                <a:latin typeface="TimesNewRomanPSMT"/>
              </a:rPr>
              <a:t>The mean score calculated was 3.5 out of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effectLst/>
                <a:latin typeface="TimesNewRomanPSMT"/>
              </a:rPr>
              <a:t>Participants perceived the </a:t>
            </a:r>
            <a:r>
              <a:rPr lang="en-SG" sz="1800" dirty="0">
                <a:effectLst/>
                <a:latin typeface="TimesNewRomanPSMT"/>
              </a:rPr>
              <a:t>dwell time to be satisfactory. </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35</a:t>
            </a:fld>
            <a:endParaRPr lang="en-US"/>
          </a:p>
        </p:txBody>
      </p:sp>
    </p:spTree>
    <p:extLst>
      <p:ext uri="{BB962C8B-B14F-4D97-AF65-F5344CB8AC3E}">
        <p14:creationId xmlns:p14="http://schemas.microsoft.com/office/powerpoint/2010/main" val="80756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the comfortability of the eye typing setup:</a:t>
            </a:r>
          </a:p>
          <a:p>
            <a:endParaRPr lang="en-US" dirty="0"/>
          </a:p>
          <a:p>
            <a:r>
              <a:rPr lang="en-US" dirty="0"/>
              <a:t>Participants found it to be uncomfortable</a:t>
            </a:r>
          </a:p>
          <a:p>
            <a:endParaRPr lang="en-US" dirty="0"/>
          </a:p>
          <a:p>
            <a:r>
              <a:rPr lang="en-SG" sz="1800" dirty="0">
                <a:effectLst/>
                <a:latin typeface="TimesNewRomanPSMT"/>
              </a:rPr>
              <a:t>In addition, participants provided comments such as: </a:t>
            </a:r>
            <a:endParaRPr lang="en-SG" dirty="0"/>
          </a:p>
          <a:p>
            <a:pPr>
              <a:buFont typeface="Arial" panose="020B0604020202020204" pitchFamily="34" charset="0"/>
              <a:buChar char="•"/>
            </a:pPr>
            <a:r>
              <a:rPr lang="en-SG" sz="1800" dirty="0">
                <a:effectLst/>
                <a:latin typeface="TimesNewRomanPSMT"/>
              </a:rPr>
              <a:t>“Neck was a little uncomfortable after putting my head on the rest for a while.” </a:t>
            </a:r>
            <a:endParaRPr lang="en-SG" sz="1800" dirty="0">
              <a:effectLst/>
              <a:latin typeface="SymbolMT"/>
            </a:endParaRPr>
          </a:p>
          <a:p>
            <a:pPr>
              <a:buFont typeface="Arial" panose="020B0604020202020204" pitchFamily="34" charset="0"/>
              <a:buChar char="•"/>
            </a:pPr>
            <a:r>
              <a:rPr lang="en-SG" sz="1800" dirty="0">
                <a:effectLst/>
                <a:latin typeface="TimesNewRomanPSMT"/>
              </a:rPr>
              <a:t>“Eyes are tired from staring at the screen, neck was uncomfortable from resting on the </a:t>
            </a:r>
            <a:endParaRPr lang="en-SG" sz="1800" dirty="0">
              <a:effectLst/>
              <a:latin typeface="SymbolMT"/>
            </a:endParaRPr>
          </a:p>
          <a:p>
            <a:pPr>
              <a:buFont typeface="Arial" panose="020B0604020202020204" pitchFamily="34" charset="0"/>
              <a:buChar char="•"/>
            </a:pPr>
            <a:r>
              <a:rPr lang="en-SG" sz="1800" dirty="0">
                <a:effectLst/>
                <a:latin typeface="TimesNewRomanPSMT"/>
              </a:rPr>
              <a:t>chin rest.” </a:t>
            </a:r>
            <a:endParaRPr lang="en-SG" sz="1800" dirty="0">
              <a:effectLst/>
              <a:latin typeface="SymbolMT"/>
            </a:endParaRPr>
          </a:p>
          <a:p>
            <a:pPr>
              <a:buFont typeface="Arial" panose="020B0604020202020204" pitchFamily="34" charset="0"/>
              <a:buChar char="•"/>
            </a:pPr>
            <a:r>
              <a:rPr lang="en-SG" sz="1800" dirty="0">
                <a:effectLst/>
                <a:latin typeface="TimesNewRomanPSMT"/>
              </a:rPr>
              <a:t>“My eyes tired.” </a:t>
            </a:r>
            <a:endParaRPr lang="en-SG" sz="1800" dirty="0">
              <a:effectLst/>
              <a:latin typeface="SymbolMT"/>
            </a:endParaRPr>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36</a:t>
            </a:fld>
            <a:endParaRPr lang="en-US"/>
          </a:p>
        </p:txBody>
      </p:sp>
    </p:spTree>
    <p:extLst>
      <p:ext uri="{BB962C8B-B14F-4D97-AF65-F5344CB8AC3E}">
        <p14:creationId xmlns:p14="http://schemas.microsoft.com/office/powerpoint/2010/main" val="1978691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users preferred the </a:t>
            </a:r>
            <a:r>
              <a:rPr lang="en-US" dirty="0" err="1"/>
              <a:t>ltnk</a:t>
            </a:r>
            <a:r>
              <a:rPr lang="en-US" dirty="0"/>
              <a:t> keyboard over the qwerty keyboard</a:t>
            </a:r>
          </a:p>
          <a:p>
            <a:endParaRPr lang="en-US" dirty="0"/>
          </a:p>
          <a:p>
            <a:r>
              <a:rPr lang="en-US" dirty="0"/>
              <a:t>Users indicated: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LTNK keyboard had larger keys than the QWERTY keyboard, making it easier to accurately select the desired key. </a:t>
            </a:r>
            <a:endParaRPr lang="en-SG" dirty="0"/>
          </a:p>
          <a:p>
            <a:endParaRPr lang="en-US"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37</a:t>
            </a:fld>
            <a:endParaRPr lang="en-US"/>
          </a:p>
        </p:txBody>
      </p:sp>
    </p:spTree>
    <p:extLst>
      <p:ext uri="{BB962C8B-B14F-4D97-AF65-F5344CB8AC3E}">
        <p14:creationId xmlns:p14="http://schemas.microsoft.com/office/powerpoint/2010/main" val="2410345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intuitiveness, users generally found the </a:t>
            </a:r>
            <a:r>
              <a:rPr lang="en-US" dirty="0" err="1"/>
              <a:t>ltnk</a:t>
            </a:r>
            <a:r>
              <a:rPr lang="en-US" dirty="0"/>
              <a:t> keyboard to be easy to use.</a:t>
            </a:r>
          </a:p>
          <a:p>
            <a:endParaRPr lang="en-US" dirty="0"/>
          </a:p>
          <a:p>
            <a:r>
              <a:rPr lang="en-SG" sz="1800" dirty="0">
                <a:effectLst/>
                <a:latin typeface="TimesNewRomanPSMT"/>
              </a:rPr>
              <a:t>Additionally, all participants responded “Yes” when asked if they could understand the functions of all the buttons, further supporting the keyboard’s perceived ease of use. </a:t>
            </a:r>
            <a:endParaRPr lang="en-SG"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38</a:t>
            </a:fld>
            <a:endParaRPr lang="en-US"/>
          </a:p>
        </p:txBody>
      </p:sp>
    </p:spTree>
    <p:extLst>
      <p:ext uri="{BB962C8B-B14F-4D97-AF65-F5344CB8AC3E}">
        <p14:creationId xmlns:p14="http://schemas.microsoft.com/office/powerpoint/2010/main" val="3668871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results of user study 3, we know that the typing speed on the qwerty keyboard was faster. The last user study aims to determine if </a:t>
            </a:r>
            <a:r>
              <a:rPr lang="en-US" sz="1200" dirty="0">
                <a:solidFill>
                  <a:srgbClr val="504C44"/>
                </a:solidFill>
                <a:latin typeface="Inter"/>
              </a:rPr>
              <a:t>repeated use of the LTNK keyboard will lead to faster typing speeds.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504C44"/>
              </a:solidFill>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04C44"/>
                </a:solidFill>
                <a:latin typeface="Inter"/>
              </a:rPr>
              <a:t>For this experiment, users had to type the same set of characters three times, and their typing speeds were recorded and </a:t>
            </a:r>
            <a:r>
              <a:rPr lang="en-US" sz="1200" dirty="0" err="1">
                <a:solidFill>
                  <a:srgbClr val="504C44"/>
                </a:solidFill>
                <a:latin typeface="Inter"/>
              </a:rPr>
              <a:t>analysed</a:t>
            </a:r>
            <a:r>
              <a:rPr lang="en-US" sz="1200" dirty="0">
                <a:solidFill>
                  <a:srgbClr val="504C44"/>
                </a:solidFill>
                <a:latin typeface="Inter"/>
              </a:rPr>
              <a:t>.</a:t>
            </a:r>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39</a:t>
            </a:fld>
            <a:endParaRPr lang="en-US"/>
          </a:p>
        </p:txBody>
      </p:sp>
    </p:spTree>
    <p:extLst>
      <p:ext uri="{BB962C8B-B14F-4D97-AF65-F5344CB8AC3E}">
        <p14:creationId xmlns:p14="http://schemas.microsoft.com/office/powerpoint/2010/main" val="2153243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One possible way is through eye typing.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Eye typing is a method of generating text through the use of one’s gaze as an input mechanism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[CLICK]</a:t>
            </a:r>
            <a:endParaRPr lang="en-S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In most eye typing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an eye tracking device measures the position of the user’s eyeballs and determines the point at which the user is looking.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To select a key, the users gaze at the desired key on an onscreen keyboard and performs a key selection.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eye typing system detects the key selection and outputs the selected key</a:t>
            </a:r>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4</a:t>
            </a:fld>
            <a:endParaRPr lang="en-US"/>
          </a:p>
        </p:txBody>
      </p:sp>
    </p:spTree>
    <p:extLst>
      <p:ext uri="{BB962C8B-B14F-4D97-AF65-F5344CB8AC3E}">
        <p14:creationId xmlns:p14="http://schemas.microsoft.com/office/powerpoint/2010/main" val="3510181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results.</a:t>
            </a:r>
          </a:p>
          <a:p>
            <a:endParaRPr lang="en-US" dirty="0"/>
          </a:p>
          <a:p>
            <a:r>
              <a:rPr lang="en-US" dirty="0"/>
              <a:t>In general, there is a decrease in the total time taken to type the same 20 characters. However, none of the total time reached that of the qwerty keyboard in user study 3</a:t>
            </a:r>
          </a:p>
          <a:p>
            <a:endParaRPr lang="en-US" dirty="0"/>
          </a:p>
          <a:p>
            <a:r>
              <a:rPr lang="en-US" dirty="0"/>
              <a:t>This shows that while repeated use of the </a:t>
            </a:r>
            <a:r>
              <a:rPr lang="en-US" dirty="0" err="1"/>
              <a:t>ltnk</a:t>
            </a:r>
            <a:r>
              <a:rPr lang="en-US" dirty="0"/>
              <a:t> keyboard could increase proficiency in using the keyboard, the qwerty keyboard is still better in terms of speed.  </a:t>
            </a:r>
          </a:p>
        </p:txBody>
      </p:sp>
      <p:sp>
        <p:nvSpPr>
          <p:cNvPr id="4" name="Slide Number Placeholder 3"/>
          <p:cNvSpPr>
            <a:spLocks noGrp="1"/>
          </p:cNvSpPr>
          <p:nvPr>
            <p:ph type="sldNum" sz="quarter" idx="5"/>
          </p:nvPr>
        </p:nvSpPr>
        <p:spPr/>
        <p:txBody>
          <a:bodyPr/>
          <a:lstStyle/>
          <a:p>
            <a:fld id="{CAB6882C-5D8F-9243-B56F-B34FC7C18C3F}" type="slidenum">
              <a:rPr lang="en-US" smtClean="0"/>
              <a:t>40</a:t>
            </a:fld>
            <a:endParaRPr lang="en-US"/>
          </a:p>
        </p:txBody>
      </p:sp>
    </p:spTree>
    <p:extLst>
      <p:ext uri="{BB962C8B-B14F-4D97-AF65-F5344CB8AC3E}">
        <p14:creationId xmlns:p14="http://schemas.microsoft.com/office/powerpoint/2010/main" val="954142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move on to the conclusion, I would like to show a demonstration of eye typing on the LTNK keyboard</a:t>
            </a:r>
          </a:p>
        </p:txBody>
      </p:sp>
      <p:sp>
        <p:nvSpPr>
          <p:cNvPr id="4" name="Slide Number Placeholder 3"/>
          <p:cNvSpPr>
            <a:spLocks noGrp="1"/>
          </p:cNvSpPr>
          <p:nvPr>
            <p:ph type="sldNum" sz="quarter" idx="5"/>
          </p:nvPr>
        </p:nvSpPr>
        <p:spPr/>
        <p:txBody>
          <a:bodyPr/>
          <a:lstStyle/>
          <a:p>
            <a:fld id="{CAB6882C-5D8F-9243-B56F-B34FC7C18C3F}" type="slidenum">
              <a:rPr lang="en-US" smtClean="0"/>
              <a:t>41</a:t>
            </a:fld>
            <a:endParaRPr lang="en-US"/>
          </a:p>
        </p:txBody>
      </p:sp>
    </p:spTree>
    <p:extLst>
      <p:ext uri="{BB962C8B-B14F-4D97-AF65-F5344CB8AC3E}">
        <p14:creationId xmlns:p14="http://schemas.microsoft.com/office/powerpoint/2010/main" val="6295203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TimesNewRomanPSMT"/>
              </a:rPr>
              <a:t>The results from user study 3 showed that while the LTNK keyboard had a higher accuracy than the QWERTY keyboard, typing speed was still slower than qwerty</a:t>
            </a:r>
          </a:p>
          <a:p>
            <a:endParaRPr lang="en-SG" sz="1800" dirty="0">
              <a:effectLst/>
              <a:latin typeface="TimesNewRomanPSMT"/>
            </a:endParaRPr>
          </a:p>
          <a:p>
            <a:r>
              <a:rPr lang="en-SG" sz="1800" dirty="0">
                <a:effectLst/>
                <a:latin typeface="TimesNewRomanPSMT"/>
              </a:rPr>
              <a:t>User study 4 showed that typing speed could be improved from repeated use of the keyboard, but the results never surpassed that qwerty</a:t>
            </a:r>
          </a:p>
          <a:p>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User study 3 also showed that participants preferred LTNK keyboard over the QWERTY keyboard as the larger keys compensated for the inaccuracies in gaze estimation, making it easier to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Overall, </a:t>
            </a:r>
            <a:r>
              <a:rPr lang="en-SG" sz="1800" dirty="0" err="1">
                <a:effectLst/>
                <a:latin typeface="TimesNewRomanPSMT"/>
              </a:rPr>
              <a:t>ltnk</a:t>
            </a:r>
            <a:r>
              <a:rPr lang="en-SG" sz="1800" dirty="0">
                <a:effectLst/>
                <a:latin typeface="TimesNewRomanPSMT"/>
              </a:rPr>
              <a:t> keyboard is still a viable virtual keyboard option for eye typing. </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SG"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42</a:t>
            </a:fld>
            <a:endParaRPr lang="en-US"/>
          </a:p>
        </p:txBody>
      </p:sp>
    </p:spTree>
    <p:extLst>
      <p:ext uri="{BB962C8B-B14F-4D97-AF65-F5344CB8AC3E}">
        <p14:creationId xmlns:p14="http://schemas.microsoft.com/office/powerpoint/2010/main" val="4574949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user study 3, participants felt that the gaze tracking was overall inaccurate and that the eye typing setup was uncomfortable.</a:t>
            </a:r>
          </a:p>
          <a:p>
            <a:endParaRPr lang="en-US" dirty="0"/>
          </a:p>
          <a:p>
            <a:r>
              <a:rPr lang="en-US" dirty="0"/>
              <a:t>These issues can be improved by implementing more sophisticated gaze tracking methods, such as using deep learning, to remove the need for having a fixed head pose.</a:t>
            </a:r>
          </a:p>
        </p:txBody>
      </p:sp>
      <p:sp>
        <p:nvSpPr>
          <p:cNvPr id="4" name="Slide Number Placeholder 3"/>
          <p:cNvSpPr>
            <a:spLocks noGrp="1"/>
          </p:cNvSpPr>
          <p:nvPr>
            <p:ph type="sldNum" sz="quarter" idx="5"/>
          </p:nvPr>
        </p:nvSpPr>
        <p:spPr/>
        <p:txBody>
          <a:bodyPr/>
          <a:lstStyle/>
          <a:p>
            <a:fld id="{CAB6882C-5D8F-9243-B56F-B34FC7C18C3F}" type="slidenum">
              <a:rPr lang="en-US" smtClean="0"/>
              <a:t>43</a:t>
            </a:fld>
            <a:endParaRPr lang="en-US"/>
          </a:p>
        </p:txBody>
      </p:sp>
    </p:spTree>
    <p:extLst>
      <p:ext uri="{BB962C8B-B14F-4D97-AF65-F5344CB8AC3E}">
        <p14:creationId xmlns:p14="http://schemas.microsoft.com/office/powerpoint/2010/main" val="888930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With that in mind, these are the objectives of the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The first objective is to develop a low-cost system capable of eye tracking and gaze estimation using a webcam.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The second objective is to design a novel virtual keyboard that can tolerate inaccuracies from eye tracking and gaze estimation.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NewRomanPSMT"/>
              </a:rPr>
              <a:t>The final objective is to conduct user studies that compare the performance of the novel keyboard against the QWERTY keyboard to evaluate the usability and effectiveness of the new system. The evaluation metrics are: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SG" sz="1800" dirty="0">
                <a:effectLst/>
                <a:latin typeface="TimesNewRomanPSMT"/>
              </a:rPr>
              <a:t>The typing speed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SG" sz="1800" dirty="0">
                <a:effectLst/>
                <a:latin typeface="TimesNewRomanPSMT"/>
              </a:rPr>
              <a:t>the typing accuracy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SG" sz="1800" dirty="0">
                <a:effectLst/>
                <a:latin typeface="TimesNewRomanPSMT"/>
              </a:rPr>
              <a:t>and the overall user satisfaction. </a:t>
            </a:r>
            <a:endParaRPr lang="en-SG" dirty="0"/>
          </a:p>
          <a:p>
            <a:endParaRPr lang="en-US" dirty="0"/>
          </a:p>
        </p:txBody>
      </p:sp>
      <p:sp>
        <p:nvSpPr>
          <p:cNvPr id="4" name="Slide Number Placeholder 3"/>
          <p:cNvSpPr>
            <a:spLocks noGrp="1"/>
          </p:cNvSpPr>
          <p:nvPr>
            <p:ph type="sldNum" sz="quarter" idx="5"/>
          </p:nvPr>
        </p:nvSpPr>
        <p:spPr/>
        <p:txBody>
          <a:bodyPr/>
          <a:lstStyle/>
          <a:p>
            <a:fld id="{CAB6882C-5D8F-9243-B56F-B34FC7C18C3F}" type="slidenum">
              <a:rPr lang="en-US" smtClean="0"/>
              <a:t>5</a:t>
            </a:fld>
            <a:endParaRPr lang="en-US"/>
          </a:p>
        </p:txBody>
      </p:sp>
    </p:spTree>
    <p:extLst>
      <p:ext uri="{BB962C8B-B14F-4D97-AF65-F5344CB8AC3E}">
        <p14:creationId xmlns:p14="http://schemas.microsoft.com/office/powerpoint/2010/main" val="2066861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dirty="0">
                <a:solidFill>
                  <a:srgbClr val="374151"/>
                </a:solidFill>
                <a:effectLst/>
                <a:latin typeface="Söhne"/>
              </a:rPr>
              <a:t>Moving on to the system design and analysis of eye typing system, I’ve split the eye typing system into 3 components:</a:t>
            </a:r>
          </a:p>
          <a:p>
            <a:pPr marL="228600" indent="-228600">
              <a:buAutoNum type="arabicPeriod"/>
            </a:pPr>
            <a:r>
              <a:rPr lang="en-SG" b="0" i="0" dirty="0">
                <a:solidFill>
                  <a:srgbClr val="374151"/>
                </a:solidFill>
                <a:effectLst/>
                <a:latin typeface="Söhne"/>
              </a:rPr>
              <a:t>Eye tracking</a:t>
            </a:r>
          </a:p>
          <a:p>
            <a:pPr marL="228600" indent="-228600">
              <a:buAutoNum type="arabicPeriod"/>
            </a:pPr>
            <a:r>
              <a:rPr lang="en-SG" b="0" i="0" dirty="0">
                <a:solidFill>
                  <a:srgbClr val="374151"/>
                </a:solidFill>
                <a:effectLst/>
                <a:latin typeface="Söhne"/>
              </a:rPr>
              <a:t>Gaze Estimation</a:t>
            </a:r>
          </a:p>
          <a:p>
            <a:pPr marL="228600" indent="-228600">
              <a:buAutoNum type="arabicPeriod"/>
            </a:pPr>
            <a:r>
              <a:rPr lang="en-SG" b="0" i="0" dirty="0">
                <a:solidFill>
                  <a:srgbClr val="374151"/>
                </a:solidFill>
                <a:effectLst/>
                <a:latin typeface="Söhne"/>
              </a:rPr>
              <a:t>Key selection</a:t>
            </a:r>
          </a:p>
          <a:p>
            <a:endParaRPr lang="en-SG" b="0" i="0" dirty="0">
              <a:solidFill>
                <a:srgbClr val="374151"/>
              </a:solidFill>
              <a:effectLst/>
              <a:latin typeface="Söhne"/>
            </a:endParaRPr>
          </a:p>
          <a:p>
            <a:r>
              <a:rPr lang="en-SG" b="0" i="0" dirty="0">
                <a:solidFill>
                  <a:srgbClr val="374151"/>
                </a:solidFill>
                <a:effectLst/>
                <a:latin typeface="Söhne"/>
              </a:rPr>
              <a:t>[CLICK]</a:t>
            </a:r>
          </a:p>
          <a:p>
            <a:endParaRPr lang="en-SG"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dirty="0">
                <a:solidFill>
                  <a:srgbClr val="374151"/>
                </a:solidFill>
                <a:effectLst/>
                <a:latin typeface="Söhne"/>
              </a:rPr>
              <a:t>For eye tracking, an appearance-based technique was used. Appearance-based eye tracking use photometric appearance of the eyes to detect and track them. This is because </a:t>
            </a:r>
            <a:r>
              <a:rPr lang="en-SG" sz="1800" dirty="0">
                <a:effectLst/>
                <a:latin typeface="TimesNewRomanPSMT"/>
              </a:rPr>
              <a:t>appearance-based eye tracking is highly performant under different environmental conditions, making it more accurate than the other approaches. In</a:t>
            </a:r>
            <a:r>
              <a:rPr lang="en-SG" sz="2800" b="0" i="0" dirty="0">
                <a:solidFill>
                  <a:srgbClr val="374151"/>
                </a:solidFill>
                <a:effectLst/>
                <a:latin typeface="Söhne"/>
              </a:rPr>
              <a:t> this project, Google’s </a:t>
            </a:r>
            <a:r>
              <a:rPr lang="en-SG" sz="2800" b="0" i="0" dirty="0" err="1">
                <a:solidFill>
                  <a:srgbClr val="374151"/>
                </a:solidFill>
                <a:effectLst/>
                <a:latin typeface="Söhne"/>
              </a:rPr>
              <a:t>MediaPipe</a:t>
            </a:r>
            <a:r>
              <a:rPr lang="en-SG" sz="2800" b="0" i="0" dirty="0">
                <a:solidFill>
                  <a:srgbClr val="374151"/>
                </a:solidFill>
                <a:effectLst/>
                <a:latin typeface="Söhne"/>
              </a:rPr>
              <a:t> </a:t>
            </a:r>
            <a:r>
              <a:rPr lang="en-SG" sz="2800" b="0" i="0" dirty="0" err="1">
                <a:solidFill>
                  <a:srgbClr val="374151"/>
                </a:solidFill>
                <a:effectLst/>
                <a:latin typeface="Söhne"/>
              </a:rPr>
              <a:t>FaceMesh</a:t>
            </a:r>
            <a:r>
              <a:rPr lang="en-SG" sz="2800" b="0" i="0" dirty="0">
                <a:solidFill>
                  <a:srgbClr val="374151"/>
                </a:solidFill>
                <a:effectLst/>
                <a:latin typeface="Söhne"/>
              </a:rPr>
              <a:t> was utilized for this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28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2800" b="0" i="0" dirty="0">
                <a:solidFill>
                  <a:srgbClr val="374151"/>
                </a:solidFill>
                <a:effectLst/>
                <a:latin typeface="Söhne"/>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28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4000" b="0" i="0" dirty="0">
                <a:solidFill>
                  <a:srgbClr val="374151"/>
                </a:solidFill>
                <a:effectLst/>
                <a:latin typeface="Söhne"/>
              </a:rPr>
              <a:t>For gaze estimation, I opted for an appearance-based technique that utilized standard machine learning algorithms. This was mainly due to the algorithms having minimal training time but yielding high accuracies. However, one drawback of this approach is that it requires a fixed head pose, which I enforced by using a chin rest.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40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4000" b="0" i="0" dirty="0">
                <a:solidFill>
                  <a:srgbClr val="374151"/>
                </a:solidFill>
                <a:effectLst/>
                <a:latin typeface="Söhne"/>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40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dirty="0">
                <a:solidFill>
                  <a:srgbClr val="374151"/>
                </a:solidFill>
                <a:effectLst/>
                <a:latin typeface="Söhne"/>
              </a:rPr>
              <a:t>The dwell selection method was chosen as the key selection method. This is because it provides a good balance between accuracy and ease of implementation.</a:t>
            </a:r>
          </a:p>
        </p:txBody>
      </p:sp>
      <p:sp>
        <p:nvSpPr>
          <p:cNvPr id="4" name="Slide Number Placeholder 3"/>
          <p:cNvSpPr>
            <a:spLocks noGrp="1"/>
          </p:cNvSpPr>
          <p:nvPr>
            <p:ph type="sldNum" sz="quarter" idx="5"/>
          </p:nvPr>
        </p:nvSpPr>
        <p:spPr/>
        <p:txBody>
          <a:bodyPr/>
          <a:lstStyle/>
          <a:p>
            <a:fld id="{CAB6882C-5D8F-9243-B56F-B34FC7C18C3F}" type="slidenum">
              <a:rPr lang="en-US" smtClean="0"/>
              <a:t>6</a:t>
            </a:fld>
            <a:endParaRPr lang="en-US"/>
          </a:p>
        </p:txBody>
      </p:sp>
    </p:spTree>
    <p:extLst>
      <p:ext uri="{BB962C8B-B14F-4D97-AF65-F5344CB8AC3E}">
        <p14:creationId xmlns:p14="http://schemas.microsoft.com/office/powerpoint/2010/main" val="555625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dirty="0">
                <a:solidFill>
                  <a:srgbClr val="374151"/>
                </a:solidFill>
                <a:effectLst/>
                <a:latin typeface="Söhne"/>
              </a:rPr>
              <a:t>Moving on to the system design and analysis of eye typing system, I’ve split the eye typing system into 3 components:</a:t>
            </a:r>
          </a:p>
          <a:p>
            <a:pPr marL="228600" indent="-228600">
              <a:buAutoNum type="arabicPeriod"/>
            </a:pPr>
            <a:r>
              <a:rPr lang="en-SG" b="0" i="0" dirty="0">
                <a:solidFill>
                  <a:srgbClr val="374151"/>
                </a:solidFill>
                <a:effectLst/>
                <a:latin typeface="Söhne"/>
              </a:rPr>
              <a:t>Eye tracking</a:t>
            </a:r>
          </a:p>
          <a:p>
            <a:pPr marL="228600" indent="-228600">
              <a:buAutoNum type="arabicPeriod"/>
            </a:pPr>
            <a:r>
              <a:rPr lang="en-SG" b="0" i="0" dirty="0">
                <a:solidFill>
                  <a:srgbClr val="374151"/>
                </a:solidFill>
                <a:effectLst/>
                <a:latin typeface="Söhne"/>
              </a:rPr>
              <a:t>Gaze Estimation</a:t>
            </a:r>
          </a:p>
          <a:p>
            <a:pPr marL="228600" indent="-228600">
              <a:buAutoNum type="arabicPeriod"/>
            </a:pPr>
            <a:r>
              <a:rPr lang="en-SG" b="0" i="0" dirty="0">
                <a:solidFill>
                  <a:srgbClr val="374151"/>
                </a:solidFill>
                <a:effectLst/>
                <a:latin typeface="Söhne"/>
              </a:rPr>
              <a:t>Key selection</a:t>
            </a:r>
          </a:p>
          <a:p>
            <a:endParaRPr lang="en-SG" b="0" i="0" dirty="0">
              <a:solidFill>
                <a:srgbClr val="374151"/>
              </a:solidFill>
              <a:effectLst/>
              <a:latin typeface="Söhne"/>
            </a:endParaRPr>
          </a:p>
          <a:p>
            <a:r>
              <a:rPr lang="en-SG" b="0" i="0" dirty="0">
                <a:solidFill>
                  <a:srgbClr val="374151"/>
                </a:solidFill>
                <a:effectLst/>
                <a:latin typeface="Söhne"/>
              </a:rPr>
              <a:t>[CLICK]</a:t>
            </a:r>
          </a:p>
          <a:p>
            <a:endParaRPr lang="en-SG"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dirty="0">
                <a:solidFill>
                  <a:srgbClr val="374151"/>
                </a:solidFill>
                <a:effectLst/>
                <a:latin typeface="Söhne"/>
              </a:rPr>
              <a:t>For eye tracking, an appearance-based technique was used. Appearance-based eye tracking use photometric appearance of the eyes to detect and track them. This is because </a:t>
            </a:r>
            <a:r>
              <a:rPr lang="en-SG" sz="1800" dirty="0">
                <a:effectLst/>
                <a:latin typeface="TimesNewRomanPSMT"/>
              </a:rPr>
              <a:t>appearance-based eye tracking is highly performant under different environmental conditions, making it more accurate than the other approaches. In</a:t>
            </a:r>
            <a:r>
              <a:rPr lang="en-SG" sz="2800" b="0" i="0" dirty="0">
                <a:solidFill>
                  <a:srgbClr val="374151"/>
                </a:solidFill>
                <a:effectLst/>
                <a:latin typeface="Söhne"/>
              </a:rPr>
              <a:t> this project, Google’s </a:t>
            </a:r>
            <a:r>
              <a:rPr lang="en-SG" sz="2800" b="0" i="0" dirty="0" err="1">
                <a:solidFill>
                  <a:srgbClr val="374151"/>
                </a:solidFill>
                <a:effectLst/>
                <a:latin typeface="Söhne"/>
              </a:rPr>
              <a:t>MediaPipe</a:t>
            </a:r>
            <a:r>
              <a:rPr lang="en-SG" sz="2800" b="0" i="0" dirty="0">
                <a:solidFill>
                  <a:srgbClr val="374151"/>
                </a:solidFill>
                <a:effectLst/>
                <a:latin typeface="Söhne"/>
              </a:rPr>
              <a:t> </a:t>
            </a:r>
            <a:r>
              <a:rPr lang="en-SG" sz="2800" b="0" i="0" dirty="0" err="1">
                <a:solidFill>
                  <a:srgbClr val="374151"/>
                </a:solidFill>
                <a:effectLst/>
                <a:latin typeface="Söhne"/>
              </a:rPr>
              <a:t>FaceMesh</a:t>
            </a:r>
            <a:r>
              <a:rPr lang="en-SG" sz="2800" b="0" i="0" dirty="0">
                <a:solidFill>
                  <a:srgbClr val="374151"/>
                </a:solidFill>
                <a:effectLst/>
                <a:latin typeface="Söhne"/>
              </a:rPr>
              <a:t> was utilized for this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28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2800" b="0" i="0" dirty="0">
                <a:solidFill>
                  <a:srgbClr val="374151"/>
                </a:solidFill>
                <a:effectLst/>
                <a:latin typeface="Söhne"/>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28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4000" b="0" i="0" dirty="0">
                <a:solidFill>
                  <a:srgbClr val="374151"/>
                </a:solidFill>
                <a:effectLst/>
                <a:latin typeface="Söhne"/>
              </a:rPr>
              <a:t>For gaze estimation, I opted for an appearance-based technique that utilized standard machine learning algorithms. This was mainly due to the algorithms having minimal training time but yielding high accuracies. However, one drawback of this approach is that it requires a fixed head pose, which I enforced by using a chin rest.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40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4000" b="0" i="0" dirty="0">
                <a:solidFill>
                  <a:srgbClr val="374151"/>
                </a:solidFill>
                <a:effectLst/>
                <a:latin typeface="Söhne"/>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40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dirty="0">
                <a:solidFill>
                  <a:srgbClr val="374151"/>
                </a:solidFill>
                <a:effectLst/>
                <a:latin typeface="Söhne"/>
              </a:rPr>
              <a:t>The dwell selection method was chosen as the key selection method. This is because it provides a good balance between accuracy and ease of implementation.</a:t>
            </a:r>
          </a:p>
        </p:txBody>
      </p:sp>
      <p:sp>
        <p:nvSpPr>
          <p:cNvPr id="4" name="Slide Number Placeholder 3"/>
          <p:cNvSpPr>
            <a:spLocks noGrp="1"/>
          </p:cNvSpPr>
          <p:nvPr>
            <p:ph type="sldNum" sz="quarter" idx="5"/>
          </p:nvPr>
        </p:nvSpPr>
        <p:spPr/>
        <p:txBody>
          <a:bodyPr/>
          <a:lstStyle/>
          <a:p>
            <a:fld id="{CAB6882C-5D8F-9243-B56F-B34FC7C18C3F}" type="slidenum">
              <a:rPr lang="en-US" smtClean="0"/>
              <a:t>7</a:t>
            </a:fld>
            <a:endParaRPr lang="en-US"/>
          </a:p>
        </p:txBody>
      </p:sp>
    </p:spTree>
    <p:extLst>
      <p:ext uri="{BB962C8B-B14F-4D97-AF65-F5344CB8AC3E}">
        <p14:creationId xmlns:p14="http://schemas.microsoft.com/office/powerpoint/2010/main" val="393931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dirty="0">
                <a:solidFill>
                  <a:srgbClr val="374151"/>
                </a:solidFill>
                <a:effectLst/>
                <a:latin typeface="Söhne"/>
              </a:rPr>
              <a:t>Moving on to the system design and analysis of eye typing system, I’ve split the eye typing system into 3 components:</a:t>
            </a:r>
          </a:p>
          <a:p>
            <a:pPr marL="228600" indent="-228600">
              <a:buAutoNum type="arabicPeriod"/>
            </a:pPr>
            <a:r>
              <a:rPr lang="en-SG" b="0" i="0" dirty="0">
                <a:solidFill>
                  <a:srgbClr val="374151"/>
                </a:solidFill>
                <a:effectLst/>
                <a:latin typeface="Söhne"/>
              </a:rPr>
              <a:t>Eye tracking</a:t>
            </a:r>
          </a:p>
          <a:p>
            <a:pPr marL="228600" indent="-228600">
              <a:buAutoNum type="arabicPeriod"/>
            </a:pPr>
            <a:r>
              <a:rPr lang="en-SG" b="0" i="0" dirty="0">
                <a:solidFill>
                  <a:srgbClr val="374151"/>
                </a:solidFill>
                <a:effectLst/>
                <a:latin typeface="Söhne"/>
              </a:rPr>
              <a:t>Gaze Estimation</a:t>
            </a:r>
          </a:p>
          <a:p>
            <a:pPr marL="228600" indent="-228600">
              <a:buAutoNum type="arabicPeriod"/>
            </a:pPr>
            <a:r>
              <a:rPr lang="en-SG" b="0" i="0" dirty="0">
                <a:solidFill>
                  <a:srgbClr val="374151"/>
                </a:solidFill>
                <a:effectLst/>
                <a:latin typeface="Söhne"/>
              </a:rPr>
              <a:t>Key selection</a:t>
            </a:r>
          </a:p>
          <a:p>
            <a:endParaRPr lang="en-SG" b="0" i="0" dirty="0">
              <a:solidFill>
                <a:srgbClr val="374151"/>
              </a:solidFill>
              <a:effectLst/>
              <a:latin typeface="Söhne"/>
            </a:endParaRPr>
          </a:p>
          <a:p>
            <a:r>
              <a:rPr lang="en-SG" b="0" i="0" dirty="0">
                <a:solidFill>
                  <a:srgbClr val="374151"/>
                </a:solidFill>
                <a:effectLst/>
                <a:latin typeface="Söhne"/>
              </a:rPr>
              <a:t>[CLICK]</a:t>
            </a:r>
          </a:p>
          <a:p>
            <a:endParaRPr lang="en-SG"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dirty="0">
                <a:solidFill>
                  <a:srgbClr val="374151"/>
                </a:solidFill>
                <a:effectLst/>
                <a:latin typeface="Söhne"/>
              </a:rPr>
              <a:t>For eye tracking, an appearance-based technique was used. Appearance-based eye tracking use photometric appearance of the eyes to detect and track them. This is because </a:t>
            </a:r>
            <a:r>
              <a:rPr lang="en-SG" sz="1800" dirty="0">
                <a:effectLst/>
                <a:latin typeface="TimesNewRomanPSMT"/>
              </a:rPr>
              <a:t>appearance-based eye tracking is highly performant under different environmental conditions, making it more accurate than the other approaches. In</a:t>
            </a:r>
            <a:r>
              <a:rPr lang="en-SG" sz="2800" b="0" i="0" dirty="0">
                <a:solidFill>
                  <a:srgbClr val="374151"/>
                </a:solidFill>
                <a:effectLst/>
                <a:latin typeface="Söhne"/>
              </a:rPr>
              <a:t> this project, Google’s </a:t>
            </a:r>
            <a:r>
              <a:rPr lang="en-SG" sz="2800" b="0" i="0" dirty="0" err="1">
                <a:solidFill>
                  <a:srgbClr val="374151"/>
                </a:solidFill>
                <a:effectLst/>
                <a:latin typeface="Söhne"/>
              </a:rPr>
              <a:t>MediaPipe</a:t>
            </a:r>
            <a:r>
              <a:rPr lang="en-SG" sz="2800" b="0" i="0" dirty="0">
                <a:solidFill>
                  <a:srgbClr val="374151"/>
                </a:solidFill>
                <a:effectLst/>
                <a:latin typeface="Söhne"/>
              </a:rPr>
              <a:t> </a:t>
            </a:r>
            <a:r>
              <a:rPr lang="en-SG" sz="2800" b="0" i="0" dirty="0" err="1">
                <a:solidFill>
                  <a:srgbClr val="374151"/>
                </a:solidFill>
                <a:effectLst/>
                <a:latin typeface="Söhne"/>
              </a:rPr>
              <a:t>FaceMesh</a:t>
            </a:r>
            <a:r>
              <a:rPr lang="en-SG" sz="2800" b="0" i="0" dirty="0">
                <a:solidFill>
                  <a:srgbClr val="374151"/>
                </a:solidFill>
                <a:effectLst/>
                <a:latin typeface="Söhne"/>
              </a:rPr>
              <a:t> was utilized for this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28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2800" b="0" i="0" dirty="0">
                <a:solidFill>
                  <a:srgbClr val="374151"/>
                </a:solidFill>
                <a:effectLst/>
                <a:latin typeface="Söhne"/>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28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4000" b="0" i="0" dirty="0">
                <a:solidFill>
                  <a:srgbClr val="374151"/>
                </a:solidFill>
                <a:effectLst/>
                <a:latin typeface="Söhne"/>
              </a:rPr>
              <a:t>For gaze estimation, I opted for an appearance-based technique that utilized standard machine learning algorithms. This was mainly due to the algorithms having minimal training time but yielding high accuracies. However, one drawback of this approach is that it requires a fixed head pose, which I enforced by using a chin rest.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40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4000" b="0" i="0" dirty="0">
                <a:solidFill>
                  <a:srgbClr val="374151"/>
                </a:solidFill>
                <a:effectLst/>
                <a:latin typeface="Söhne"/>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40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dirty="0">
                <a:solidFill>
                  <a:srgbClr val="374151"/>
                </a:solidFill>
                <a:effectLst/>
                <a:latin typeface="Söhne"/>
              </a:rPr>
              <a:t>The dwell selection method was chosen as the key selection method. This is because it provides a good balance between accuracy and ease of implementation.</a:t>
            </a:r>
          </a:p>
        </p:txBody>
      </p:sp>
      <p:sp>
        <p:nvSpPr>
          <p:cNvPr id="4" name="Slide Number Placeholder 3"/>
          <p:cNvSpPr>
            <a:spLocks noGrp="1"/>
          </p:cNvSpPr>
          <p:nvPr>
            <p:ph type="sldNum" sz="quarter" idx="5"/>
          </p:nvPr>
        </p:nvSpPr>
        <p:spPr/>
        <p:txBody>
          <a:bodyPr/>
          <a:lstStyle/>
          <a:p>
            <a:fld id="{CAB6882C-5D8F-9243-B56F-B34FC7C18C3F}" type="slidenum">
              <a:rPr lang="en-US" smtClean="0"/>
              <a:t>8</a:t>
            </a:fld>
            <a:endParaRPr lang="en-US"/>
          </a:p>
        </p:txBody>
      </p:sp>
    </p:spTree>
    <p:extLst>
      <p:ext uri="{BB962C8B-B14F-4D97-AF65-F5344CB8AC3E}">
        <p14:creationId xmlns:p14="http://schemas.microsoft.com/office/powerpoint/2010/main" val="1672082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dirty="0">
                <a:solidFill>
                  <a:srgbClr val="374151"/>
                </a:solidFill>
                <a:effectLst/>
                <a:latin typeface="Söhne"/>
              </a:rPr>
              <a:t>Moving on to the system design and analysis of eye typing system, I’ve split the eye typing system into 3 components:</a:t>
            </a:r>
          </a:p>
          <a:p>
            <a:pPr marL="228600" indent="-228600">
              <a:buAutoNum type="arabicPeriod"/>
            </a:pPr>
            <a:r>
              <a:rPr lang="en-SG" b="0" i="0" dirty="0">
                <a:solidFill>
                  <a:srgbClr val="374151"/>
                </a:solidFill>
                <a:effectLst/>
                <a:latin typeface="Söhne"/>
              </a:rPr>
              <a:t>Eye tracking</a:t>
            </a:r>
          </a:p>
          <a:p>
            <a:pPr marL="228600" indent="-228600">
              <a:buAutoNum type="arabicPeriod"/>
            </a:pPr>
            <a:r>
              <a:rPr lang="en-SG" b="0" i="0" dirty="0">
                <a:solidFill>
                  <a:srgbClr val="374151"/>
                </a:solidFill>
                <a:effectLst/>
                <a:latin typeface="Söhne"/>
              </a:rPr>
              <a:t>Gaze Estimation</a:t>
            </a:r>
          </a:p>
          <a:p>
            <a:pPr marL="228600" indent="-228600">
              <a:buAutoNum type="arabicPeriod"/>
            </a:pPr>
            <a:r>
              <a:rPr lang="en-SG" b="0" i="0" dirty="0">
                <a:solidFill>
                  <a:srgbClr val="374151"/>
                </a:solidFill>
                <a:effectLst/>
                <a:latin typeface="Söhne"/>
              </a:rPr>
              <a:t>Key selection</a:t>
            </a:r>
          </a:p>
          <a:p>
            <a:endParaRPr lang="en-SG" b="0" i="0" dirty="0">
              <a:solidFill>
                <a:srgbClr val="374151"/>
              </a:solidFill>
              <a:effectLst/>
              <a:latin typeface="Söhne"/>
            </a:endParaRPr>
          </a:p>
          <a:p>
            <a:r>
              <a:rPr lang="en-SG" b="0" i="0" dirty="0">
                <a:solidFill>
                  <a:srgbClr val="374151"/>
                </a:solidFill>
                <a:effectLst/>
                <a:latin typeface="Söhne"/>
              </a:rPr>
              <a:t>[CLICK]</a:t>
            </a:r>
          </a:p>
          <a:p>
            <a:endParaRPr lang="en-SG"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dirty="0">
                <a:solidFill>
                  <a:srgbClr val="374151"/>
                </a:solidFill>
                <a:effectLst/>
                <a:latin typeface="Söhne"/>
              </a:rPr>
              <a:t>For eye tracking, an appearance-based technique was used. Appearance-based eye tracking use photometric appearance of the eyes to detect and track them. This is because </a:t>
            </a:r>
            <a:r>
              <a:rPr lang="en-SG" sz="1800" dirty="0">
                <a:effectLst/>
                <a:latin typeface="TimesNewRomanPSMT"/>
              </a:rPr>
              <a:t>appearance-based eye tracking is highly performant under different environmental conditions, making it more accurate than the other approaches. In</a:t>
            </a:r>
            <a:r>
              <a:rPr lang="en-SG" sz="2800" b="0" i="0" dirty="0">
                <a:solidFill>
                  <a:srgbClr val="374151"/>
                </a:solidFill>
                <a:effectLst/>
                <a:latin typeface="Söhne"/>
              </a:rPr>
              <a:t> this project, Google’s </a:t>
            </a:r>
            <a:r>
              <a:rPr lang="en-SG" sz="2800" b="0" i="0" dirty="0" err="1">
                <a:solidFill>
                  <a:srgbClr val="374151"/>
                </a:solidFill>
                <a:effectLst/>
                <a:latin typeface="Söhne"/>
              </a:rPr>
              <a:t>MediaPipe</a:t>
            </a:r>
            <a:r>
              <a:rPr lang="en-SG" sz="2800" b="0" i="0" dirty="0">
                <a:solidFill>
                  <a:srgbClr val="374151"/>
                </a:solidFill>
                <a:effectLst/>
                <a:latin typeface="Söhne"/>
              </a:rPr>
              <a:t> </a:t>
            </a:r>
            <a:r>
              <a:rPr lang="en-SG" sz="2800" b="0" i="0" dirty="0" err="1">
                <a:solidFill>
                  <a:srgbClr val="374151"/>
                </a:solidFill>
                <a:effectLst/>
                <a:latin typeface="Söhne"/>
              </a:rPr>
              <a:t>FaceMesh</a:t>
            </a:r>
            <a:r>
              <a:rPr lang="en-SG" sz="2800" b="0" i="0" dirty="0">
                <a:solidFill>
                  <a:srgbClr val="374151"/>
                </a:solidFill>
                <a:effectLst/>
                <a:latin typeface="Söhne"/>
              </a:rPr>
              <a:t> was utilized for this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28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2800" b="0" i="0" dirty="0">
                <a:solidFill>
                  <a:srgbClr val="374151"/>
                </a:solidFill>
                <a:effectLst/>
                <a:latin typeface="Söhne"/>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28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4000" b="0" i="0" dirty="0">
                <a:solidFill>
                  <a:srgbClr val="374151"/>
                </a:solidFill>
                <a:effectLst/>
                <a:latin typeface="Söhne"/>
              </a:rPr>
              <a:t>For gaze estimation, I opted for an appearance-based technique that utilized standard machine learning algorithms. This was mainly due to the algorithms having minimal training time but yielding high accuracies. However, one drawback of this approach is that it requires a fixed head pose, which I enforced by using a chin rest.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40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4000" b="0" i="0" dirty="0">
                <a:solidFill>
                  <a:srgbClr val="374151"/>
                </a:solidFill>
                <a:effectLst/>
                <a:latin typeface="Söhne"/>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40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dirty="0">
                <a:solidFill>
                  <a:srgbClr val="374151"/>
                </a:solidFill>
                <a:effectLst/>
                <a:latin typeface="Söhne"/>
              </a:rPr>
              <a:t>The dwell selection method was chosen as the key selection method. This is because it provides a good balance between accuracy and ease of implementation.</a:t>
            </a:r>
          </a:p>
        </p:txBody>
      </p:sp>
      <p:sp>
        <p:nvSpPr>
          <p:cNvPr id="4" name="Slide Number Placeholder 3"/>
          <p:cNvSpPr>
            <a:spLocks noGrp="1"/>
          </p:cNvSpPr>
          <p:nvPr>
            <p:ph type="sldNum" sz="quarter" idx="5"/>
          </p:nvPr>
        </p:nvSpPr>
        <p:spPr/>
        <p:txBody>
          <a:bodyPr/>
          <a:lstStyle/>
          <a:p>
            <a:fld id="{CAB6882C-5D8F-9243-B56F-B34FC7C18C3F}" type="slidenum">
              <a:rPr lang="en-US" smtClean="0"/>
              <a:t>9</a:t>
            </a:fld>
            <a:endParaRPr lang="en-US"/>
          </a:p>
        </p:txBody>
      </p:sp>
    </p:spTree>
    <p:extLst>
      <p:ext uri="{BB962C8B-B14F-4D97-AF65-F5344CB8AC3E}">
        <p14:creationId xmlns:p14="http://schemas.microsoft.com/office/powerpoint/2010/main" val="2386454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ideo" Target="https://www.youtube.com/embed/WhtghbbTQO0?feature=oembed" TargetMode="External"/><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294" t="32205" r="26833" b="33382"/>
          <a:stretch>
            <a:fillRect/>
          </a:stretch>
        </p:blipFill>
        <p:spPr>
          <a:xfrm>
            <a:off x="4775046" y="3213845"/>
            <a:ext cx="8737909" cy="2831954"/>
          </a:xfrm>
          <a:prstGeom prst="rect">
            <a:avLst/>
          </a:prstGeom>
        </p:spPr>
      </p:pic>
      <p:sp>
        <p:nvSpPr>
          <p:cNvPr id="3" name="TextBox 3"/>
          <p:cNvSpPr txBox="1"/>
          <p:nvPr/>
        </p:nvSpPr>
        <p:spPr>
          <a:xfrm>
            <a:off x="1371135" y="6274398"/>
            <a:ext cx="15545729" cy="1177844"/>
          </a:xfrm>
          <a:prstGeom prst="rect">
            <a:avLst/>
          </a:prstGeom>
        </p:spPr>
        <p:txBody>
          <a:bodyPr lIns="0" tIns="0" rIns="0" bIns="0" rtlCol="0" anchor="t">
            <a:spAutoFit/>
          </a:bodyPr>
          <a:lstStyle/>
          <a:p>
            <a:pPr algn="ctr">
              <a:lnSpc>
                <a:spcPts val="9629"/>
              </a:lnSpc>
            </a:pPr>
            <a:r>
              <a:rPr lang="en-US" sz="6878" spc="1375">
                <a:solidFill>
                  <a:srgbClr val="504C44"/>
                </a:solidFill>
                <a:latin typeface="Inter Bold"/>
              </a:rPr>
              <a:t>TYPING WITHOUT HANDS</a:t>
            </a:r>
          </a:p>
        </p:txBody>
      </p:sp>
      <p:sp>
        <p:nvSpPr>
          <p:cNvPr id="4" name="TextBox 4"/>
          <p:cNvSpPr txBox="1"/>
          <p:nvPr/>
        </p:nvSpPr>
        <p:spPr>
          <a:xfrm>
            <a:off x="5847343" y="7758378"/>
            <a:ext cx="6593314" cy="835362"/>
          </a:xfrm>
          <a:prstGeom prst="rect">
            <a:avLst/>
          </a:prstGeom>
        </p:spPr>
        <p:txBody>
          <a:bodyPr lIns="0" tIns="0" rIns="0" bIns="0" rtlCol="0" anchor="t">
            <a:spAutoFit/>
          </a:bodyPr>
          <a:lstStyle/>
          <a:p>
            <a:pPr algn="ctr">
              <a:lnSpc>
                <a:spcPts val="3306"/>
              </a:lnSpc>
            </a:pPr>
            <a:r>
              <a:rPr lang="en-US" sz="2361" spc="472">
                <a:solidFill>
                  <a:srgbClr val="504C44"/>
                </a:solidFill>
                <a:latin typeface="Inter"/>
              </a:rPr>
              <a:t>CHONG JING HONG</a:t>
            </a:r>
          </a:p>
          <a:p>
            <a:pPr algn="ctr">
              <a:lnSpc>
                <a:spcPts val="3306"/>
              </a:lnSpc>
            </a:pPr>
            <a:r>
              <a:rPr lang="en-US" sz="2361" spc="472">
                <a:solidFill>
                  <a:srgbClr val="504C44"/>
                </a:solidFill>
                <a:latin typeface="Inter"/>
              </a:rPr>
              <a:t>U1922300B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 name="TextBox 3"/>
          <p:cNvSpPr txBox="1"/>
          <p:nvPr/>
        </p:nvSpPr>
        <p:spPr>
          <a:xfrm>
            <a:off x="1028700" y="1835857"/>
            <a:ext cx="6597692" cy="679450"/>
          </a:xfrm>
          <a:prstGeom prst="rect">
            <a:avLst/>
          </a:prstGeom>
        </p:spPr>
        <p:txBody>
          <a:bodyPr lIns="0" tIns="0" rIns="0" bIns="0" rtlCol="0" anchor="t">
            <a:spAutoFit/>
          </a:bodyPr>
          <a:lstStyle/>
          <a:p>
            <a:pPr>
              <a:lnSpc>
                <a:spcPts val="5599"/>
              </a:lnSpc>
            </a:pPr>
            <a:r>
              <a:rPr lang="en-US" sz="3999" spc="399">
                <a:solidFill>
                  <a:srgbClr val="504C44"/>
                </a:solidFill>
                <a:latin typeface="Inter"/>
              </a:rPr>
              <a:t>EYE TYPING SYSTEM</a:t>
            </a:r>
          </a:p>
        </p:txBody>
      </p:sp>
      <p:grpSp>
        <p:nvGrpSpPr>
          <p:cNvPr id="4" name="Group 4"/>
          <p:cNvGrpSpPr/>
          <p:nvPr/>
        </p:nvGrpSpPr>
        <p:grpSpPr>
          <a:xfrm>
            <a:off x="1028700" y="2791532"/>
            <a:ext cx="7814997" cy="6466768"/>
            <a:chOff x="0" y="0"/>
            <a:chExt cx="10419997" cy="8622358"/>
          </a:xfrm>
        </p:grpSpPr>
        <p:grpSp>
          <p:nvGrpSpPr>
            <p:cNvPr id="5" name="Group 5"/>
            <p:cNvGrpSpPr/>
            <p:nvPr/>
          </p:nvGrpSpPr>
          <p:grpSpPr>
            <a:xfrm>
              <a:off x="0" y="0"/>
              <a:ext cx="10419997" cy="8622358"/>
              <a:chOff x="0" y="0"/>
              <a:chExt cx="2058271" cy="1703182"/>
            </a:xfrm>
          </p:grpSpPr>
          <p:sp>
            <p:nvSpPr>
              <p:cNvPr id="6" name="Freeform 6"/>
              <p:cNvSpPr/>
              <p:nvPr/>
            </p:nvSpPr>
            <p:spPr>
              <a:xfrm>
                <a:off x="0" y="0"/>
                <a:ext cx="2058271" cy="1703182"/>
              </a:xfrm>
              <a:custGeom>
                <a:avLst/>
                <a:gdLst/>
                <a:ahLst/>
                <a:cxnLst/>
                <a:rect l="l" t="t" r="r" b="b"/>
                <a:pathLst>
                  <a:path w="2058271" h="1703182">
                    <a:moveTo>
                      <a:pt x="0" y="0"/>
                    </a:moveTo>
                    <a:lnTo>
                      <a:pt x="2058271" y="0"/>
                    </a:lnTo>
                    <a:lnTo>
                      <a:pt x="2058271" y="1703182"/>
                    </a:lnTo>
                    <a:lnTo>
                      <a:pt x="0" y="1703182"/>
                    </a:lnTo>
                    <a:close/>
                  </a:path>
                </a:pathLst>
              </a:custGeom>
              <a:solidFill>
                <a:srgbClr val="F1EDE9"/>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811537" y="416176"/>
              <a:ext cx="8796922" cy="707602"/>
            </a:xfrm>
            <a:prstGeom prst="rect">
              <a:avLst/>
            </a:prstGeom>
          </p:spPr>
          <p:txBody>
            <a:bodyPr lIns="0" tIns="0" rIns="0" bIns="0" rtlCol="0" anchor="t">
              <a:spAutoFit/>
            </a:bodyPr>
            <a:lstStyle/>
            <a:p>
              <a:pPr algn="ctr">
                <a:lnSpc>
                  <a:spcPts val="4480"/>
                </a:lnSpc>
              </a:pPr>
              <a:r>
                <a:rPr lang="en-US" sz="3200" dirty="0">
                  <a:solidFill>
                    <a:srgbClr val="504C44"/>
                  </a:solidFill>
                  <a:latin typeface="Inter Bold"/>
                </a:rPr>
                <a:t>FUNCTIONAL REQUIREMENTS</a:t>
              </a:r>
            </a:p>
          </p:txBody>
        </p:sp>
        <p:sp>
          <p:nvSpPr>
            <p:cNvPr id="9" name="TextBox 9"/>
            <p:cNvSpPr txBox="1"/>
            <p:nvPr/>
          </p:nvSpPr>
          <p:spPr>
            <a:xfrm>
              <a:off x="322729" y="1927052"/>
              <a:ext cx="9774537" cy="6346098"/>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504C44"/>
                  </a:solidFill>
                  <a:latin typeface="Inter"/>
                </a:rPr>
                <a:t>Detect users’ eyes and track their positions in real time.</a:t>
              </a:r>
            </a:p>
            <a:p>
              <a:pPr>
                <a:lnSpc>
                  <a:spcPts val="3359"/>
                </a:lnSpc>
              </a:pPr>
              <a:endParaRPr lang="en-US" sz="2400" dirty="0">
                <a:solidFill>
                  <a:srgbClr val="504C44"/>
                </a:solidFill>
                <a:latin typeface="Inter"/>
              </a:endParaRPr>
            </a:p>
            <a:p>
              <a:pPr marL="518160" lvl="1" indent="-259080">
                <a:lnSpc>
                  <a:spcPts val="3359"/>
                </a:lnSpc>
                <a:buFont typeface="Arial"/>
                <a:buChar char="•"/>
              </a:pPr>
              <a:r>
                <a:rPr lang="en-US" sz="2400" dirty="0">
                  <a:solidFill>
                    <a:srgbClr val="504C44"/>
                  </a:solidFill>
                  <a:latin typeface="Inter"/>
                </a:rPr>
                <a:t>Estimate where users are gazing and move the cursor accordingly in real time.</a:t>
              </a:r>
            </a:p>
            <a:p>
              <a:pPr>
                <a:lnSpc>
                  <a:spcPts val="3359"/>
                </a:lnSpc>
              </a:pPr>
              <a:r>
                <a:rPr lang="en-US" sz="2400" dirty="0">
                  <a:solidFill>
                    <a:srgbClr val="504C44"/>
                  </a:solidFill>
                  <a:latin typeface="Inter"/>
                </a:rPr>
                <a:t> </a:t>
              </a:r>
            </a:p>
            <a:p>
              <a:pPr marL="518160" lvl="1" indent="-259080">
                <a:lnSpc>
                  <a:spcPts val="3359"/>
                </a:lnSpc>
                <a:buFont typeface="Arial"/>
                <a:buChar char="•"/>
              </a:pPr>
              <a:r>
                <a:rPr lang="en-US" sz="2400" dirty="0">
                  <a:solidFill>
                    <a:srgbClr val="504C44"/>
                  </a:solidFill>
                  <a:latin typeface="Inter"/>
                </a:rPr>
                <a:t>Detect if a key has been selected via dwell selection. </a:t>
              </a:r>
            </a:p>
            <a:p>
              <a:pPr>
                <a:lnSpc>
                  <a:spcPts val="3359"/>
                </a:lnSpc>
              </a:pPr>
              <a:endParaRPr lang="en-US" sz="2400" dirty="0">
                <a:solidFill>
                  <a:srgbClr val="504C44"/>
                </a:solidFill>
                <a:latin typeface="Inter"/>
              </a:endParaRPr>
            </a:p>
            <a:p>
              <a:pPr marL="518160" lvl="1" indent="-259080">
                <a:lnSpc>
                  <a:spcPts val="3359"/>
                </a:lnSpc>
                <a:buFont typeface="Arial"/>
                <a:buChar char="•"/>
              </a:pPr>
              <a:r>
                <a:rPr lang="en-US" sz="2400" dirty="0">
                  <a:solidFill>
                    <a:srgbClr val="504C44"/>
                  </a:solidFill>
                  <a:latin typeface="Inter"/>
                </a:rPr>
                <a:t>Record all the keys selected by users and display the transcribed text. </a:t>
              </a:r>
            </a:p>
          </p:txBody>
        </p:sp>
      </p:grpSp>
      <p:grpSp>
        <p:nvGrpSpPr>
          <p:cNvPr id="10" name="Group 10"/>
          <p:cNvGrpSpPr/>
          <p:nvPr/>
        </p:nvGrpSpPr>
        <p:grpSpPr>
          <a:xfrm>
            <a:off x="9444303" y="2791532"/>
            <a:ext cx="7814997" cy="6466768"/>
            <a:chOff x="0" y="0"/>
            <a:chExt cx="10419997" cy="8622358"/>
          </a:xfrm>
        </p:grpSpPr>
        <p:grpSp>
          <p:nvGrpSpPr>
            <p:cNvPr id="11" name="Group 11"/>
            <p:cNvGrpSpPr/>
            <p:nvPr/>
          </p:nvGrpSpPr>
          <p:grpSpPr>
            <a:xfrm>
              <a:off x="0" y="0"/>
              <a:ext cx="10419997" cy="8622358"/>
              <a:chOff x="0" y="0"/>
              <a:chExt cx="2058271" cy="1703182"/>
            </a:xfrm>
          </p:grpSpPr>
          <p:sp>
            <p:nvSpPr>
              <p:cNvPr id="12" name="Freeform 12"/>
              <p:cNvSpPr/>
              <p:nvPr/>
            </p:nvSpPr>
            <p:spPr>
              <a:xfrm>
                <a:off x="0" y="0"/>
                <a:ext cx="2058271" cy="1703182"/>
              </a:xfrm>
              <a:custGeom>
                <a:avLst/>
                <a:gdLst/>
                <a:ahLst/>
                <a:cxnLst/>
                <a:rect l="l" t="t" r="r" b="b"/>
                <a:pathLst>
                  <a:path w="2058271" h="1703182">
                    <a:moveTo>
                      <a:pt x="0" y="0"/>
                    </a:moveTo>
                    <a:lnTo>
                      <a:pt x="2058271" y="0"/>
                    </a:lnTo>
                    <a:lnTo>
                      <a:pt x="2058271" y="1703182"/>
                    </a:lnTo>
                    <a:lnTo>
                      <a:pt x="0" y="1703182"/>
                    </a:lnTo>
                    <a:close/>
                  </a:path>
                </a:pathLst>
              </a:custGeom>
              <a:solidFill>
                <a:srgbClr val="F1EDE9"/>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811537" y="416176"/>
              <a:ext cx="8796922" cy="1456902"/>
            </a:xfrm>
            <a:prstGeom prst="rect">
              <a:avLst/>
            </a:prstGeom>
          </p:spPr>
          <p:txBody>
            <a:bodyPr lIns="0" tIns="0" rIns="0" bIns="0" rtlCol="0" anchor="t">
              <a:spAutoFit/>
            </a:bodyPr>
            <a:lstStyle/>
            <a:p>
              <a:pPr algn="ctr">
                <a:lnSpc>
                  <a:spcPts val="4480"/>
                </a:lnSpc>
              </a:pPr>
              <a:r>
                <a:rPr lang="en-US" sz="3200">
                  <a:solidFill>
                    <a:srgbClr val="504C44"/>
                  </a:solidFill>
                  <a:latin typeface="Inter Bold"/>
                </a:rPr>
                <a:t>NON-FUNCTIONAL REQUIREMENTS</a:t>
              </a:r>
            </a:p>
          </p:txBody>
        </p:sp>
        <p:sp>
          <p:nvSpPr>
            <p:cNvPr id="15" name="TextBox 15"/>
            <p:cNvSpPr txBox="1"/>
            <p:nvPr/>
          </p:nvSpPr>
          <p:spPr>
            <a:xfrm>
              <a:off x="322730" y="2485852"/>
              <a:ext cx="9774537" cy="4995545"/>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504C44"/>
                  </a:solidFill>
                  <a:latin typeface="Inter"/>
                </a:rPr>
                <a:t>Run steadily at 30 frames per second, to ensure a smooth user experience.</a:t>
              </a:r>
            </a:p>
            <a:p>
              <a:pPr>
                <a:lnSpc>
                  <a:spcPts val="3359"/>
                </a:lnSpc>
              </a:pPr>
              <a:r>
                <a:rPr lang="en-US" sz="2400">
                  <a:solidFill>
                    <a:srgbClr val="504C44"/>
                  </a:solidFill>
                  <a:latin typeface="Inter"/>
                </a:rPr>
                <a:t> </a:t>
              </a:r>
            </a:p>
            <a:p>
              <a:pPr marL="518160" lvl="1" indent="-259080">
                <a:lnSpc>
                  <a:spcPts val="3359"/>
                </a:lnSpc>
                <a:buFont typeface="Arial"/>
                <a:buChar char="•"/>
              </a:pPr>
              <a:r>
                <a:rPr lang="en-US" sz="2400">
                  <a:solidFill>
                    <a:srgbClr val="504C44"/>
                  </a:solidFill>
                  <a:latin typeface="Inter"/>
                </a:rPr>
                <a:t>Chin rest must be at an appropriate height and distance away from the display so that users can see the whole screen.</a:t>
              </a:r>
            </a:p>
            <a:p>
              <a:pPr>
                <a:lnSpc>
                  <a:spcPts val="3359"/>
                </a:lnSpc>
              </a:pPr>
              <a:endParaRPr lang="en-US" sz="2400">
                <a:solidFill>
                  <a:srgbClr val="504C44"/>
                </a:solidFill>
                <a:latin typeface="Inter"/>
              </a:endParaRPr>
            </a:p>
            <a:p>
              <a:pPr marL="518160" lvl="1" indent="-259080">
                <a:lnSpc>
                  <a:spcPts val="3359"/>
                </a:lnSpc>
                <a:buFont typeface="Arial"/>
                <a:buChar char="•"/>
              </a:pPr>
              <a:r>
                <a:rPr lang="en-US" sz="2400">
                  <a:solidFill>
                    <a:srgbClr val="504C44"/>
                  </a:solidFill>
                  <a:latin typeface="Inter"/>
                </a:rPr>
                <a:t>Chin rest must be comfortable for users to rest their chins. </a:t>
              </a:r>
            </a:p>
          </p:txBody>
        </p:sp>
      </p:grpSp>
      <p:sp>
        <p:nvSpPr>
          <p:cNvPr id="16" name="TextBox 2">
            <a:extLst>
              <a:ext uri="{FF2B5EF4-FFF2-40B4-BE49-F238E27FC236}">
                <a16:creationId xmlns:a16="http://schemas.microsoft.com/office/drawing/2014/main" id="{CC845D54-786C-4FB3-0430-38C2590E66B0}"/>
              </a:ext>
            </a:extLst>
          </p:cNvPr>
          <p:cNvSpPr txBox="1"/>
          <p:nvPr/>
        </p:nvSpPr>
        <p:spPr>
          <a:xfrm>
            <a:off x="1028701" y="952500"/>
            <a:ext cx="10934700" cy="659219"/>
          </a:xfrm>
          <a:prstGeom prst="rect">
            <a:avLst/>
          </a:prstGeom>
        </p:spPr>
        <p:txBody>
          <a:bodyPr wrap="square" lIns="0" tIns="0" rIns="0" bIns="0" rtlCol="0" anchor="t">
            <a:spAutoFit/>
          </a:bodyPr>
          <a:lstStyle/>
          <a:p>
            <a:pPr>
              <a:lnSpc>
                <a:spcPts val="5599"/>
              </a:lnSpc>
            </a:pPr>
            <a:r>
              <a:rPr lang="en-US" sz="3999" spc="799" dirty="0">
                <a:solidFill>
                  <a:srgbClr val="504C44"/>
                </a:solidFill>
                <a:latin typeface="Inter Bold"/>
              </a:rPr>
              <a:t>02 SYSTEM ANALYSIS &amp; DESIGN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 name="TextBox 3"/>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NOVEL KEYBOARD</a:t>
            </a:r>
          </a:p>
        </p:txBody>
      </p:sp>
      <p:grpSp>
        <p:nvGrpSpPr>
          <p:cNvPr id="4" name="Group 4"/>
          <p:cNvGrpSpPr/>
          <p:nvPr/>
        </p:nvGrpSpPr>
        <p:grpSpPr>
          <a:xfrm>
            <a:off x="1028700" y="3042878"/>
            <a:ext cx="16230600" cy="6221082"/>
            <a:chOff x="0" y="-47625"/>
            <a:chExt cx="4274726" cy="1638474"/>
          </a:xfrm>
        </p:grpSpPr>
        <p:sp>
          <p:nvSpPr>
            <p:cNvPr id="5" name="Freeform 5"/>
            <p:cNvSpPr/>
            <p:nvPr/>
          </p:nvSpPr>
          <p:spPr>
            <a:xfrm>
              <a:off x="0" y="0"/>
              <a:ext cx="4274726" cy="1590849"/>
            </a:xfrm>
            <a:custGeom>
              <a:avLst/>
              <a:gdLst/>
              <a:ahLst/>
              <a:cxnLst/>
              <a:rect l="l" t="t" r="r" b="b"/>
              <a:pathLst>
                <a:path w="4274726" h="1404486">
                  <a:moveTo>
                    <a:pt x="0" y="0"/>
                  </a:moveTo>
                  <a:lnTo>
                    <a:pt x="4274726" y="0"/>
                  </a:lnTo>
                  <a:lnTo>
                    <a:pt x="4274726" y="1404486"/>
                  </a:lnTo>
                  <a:lnTo>
                    <a:pt x="0" y="1404486"/>
                  </a:lnTo>
                  <a:close/>
                </a:path>
              </a:pathLst>
            </a:custGeom>
            <a:solidFill>
              <a:srgbClr val="F1EDE9"/>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2292782" y="3494963"/>
            <a:ext cx="13702435" cy="547370"/>
          </a:xfrm>
          <a:prstGeom prst="rect">
            <a:avLst/>
          </a:prstGeom>
        </p:spPr>
        <p:txBody>
          <a:bodyPr lIns="0" tIns="0" rIns="0" bIns="0" rtlCol="0" anchor="t">
            <a:spAutoFit/>
          </a:bodyPr>
          <a:lstStyle/>
          <a:p>
            <a:pPr algn="ctr">
              <a:lnSpc>
                <a:spcPts val="4480"/>
              </a:lnSpc>
            </a:pPr>
            <a:r>
              <a:rPr lang="en-US" sz="3200">
                <a:solidFill>
                  <a:srgbClr val="504C44"/>
                </a:solidFill>
                <a:latin typeface="Inter Bold"/>
              </a:rPr>
              <a:t>FUNCTIONAL REQUIREMENTS</a:t>
            </a:r>
          </a:p>
        </p:txBody>
      </p:sp>
      <p:sp>
        <p:nvSpPr>
          <p:cNvPr id="8" name="TextBox 8"/>
          <p:cNvSpPr txBox="1"/>
          <p:nvPr/>
        </p:nvSpPr>
        <p:spPr>
          <a:xfrm>
            <a:off x="1531397" y="4369733"/>
            <a:ext cx="7612603" cy="4323556"/>
          </a:xfrm>
          <a:prstGeom prst="rect">
            <a:avLst/>
          </a:prstGeom>
        </p:spPr>
        <p:txBody>
          <a:bodyPr wrap="square" lIns="0" tIns="0" rIns="0" bIns="0" rtlCol="0" anchor="t">
            <a:spAutoFit/>
          </a:bodyPr>
          <a:lstStyle/>
          <a:p>
            <a:pPr marL="518160" lvl="1" indent="-259080">
              <a:lnSpc>
                <a:spcPts val="3359"/>
              </a:lnSpc>
              <a:buFont typeface="Arial"/>
              <a:buChar char="•"/>
            </a:pPr>
            <a:r>
              <a:rPr lang="en-US" sz="2400" dirty="0">
                <a:solidFill>
                  <a:srgbClr val="504C44"/>
                </a:solidFill>
                <a:latin typeface="Inter"/>
              </a:rPr>
              <a:t>Have larger-than-normal keys.</a:t>
            </a:r>
          </a:p>
          <a:p>
            <a:pPr marL="1036320" lvl="2" indent="-345440">
              <a:lnSpc>
                <a:spcPts val="3359"/>
              </a:lnSpc>
              <a:buFont typeface="Arial"/>
              <a:buChar char="⚬"/>
            </a:pPr>
            <a:r>
              <a:rPr lang="en-US" sz="2400" dirty="0">
                <a:solidFill>
                  <a:srgbClr val="504C44"/>
                </a:solidFill>
                <a:latin typeface="Inter"/>
              </a:rPr>
              <a:t>To compensate for inaccuracies in eye tracking and gaze estimation </a:t>
            </a:r>
          </a:p>
          <a:p>
            <a:pPr>
              <a:lnSpc>
                <a:spcPts val="3359"/>
              </a:lnSpc>
            </a:pPr>
            <a:endParaRPr lang="en-US" sz="2400" dirty="0">
              <a:solidFill>
                <a:srgbClr val="504C44"/>
              </a:solidFill>
              <a:latin typeface="Inter"/>
            </a:endParaRPr>
          </a:p>
          <a:p>
            <a:pPr marL="518160" lvl="1" indent="-259080">
              <a:lnSpc>
                <a:spcPts val="3359"/>
              </a:lnSpc>
              <a:buFont typeface="Arial"/>
              <a:buChar char="•"/>
            </a:pPr>
            <a:r>
              <a:rPr lang="en-US" sz="2400" dirty="0">
                <a:solidFill>
                  <a:srgbClr val="504C44"/>
                </a:solidFill>
                <a:latin typeface="Inter"/>
              </a:rPr>
              <a:t>Keys are selectable via dwell selection.</a:t>
            </a:r>
          </a:p>
          <a:p>
            <a:pPr>
              <a:lnSpc>
                <a:spcPts val="3359"/>
              </a:lnSpc>
            </a:pPr>
            <a:r>
              <a:rPr lang="en-US" sz="2400" dirty="0">
                <a:solidFill>
                  <a:srgbClr val="504C44"/>
                </a:solidFill>
                <a:latin typeface="Inter"/>
              </a:rPr>
              <a:t> </a:t>
            </a:r>
          </a:p>
          <a:p>
            <a:pPr marL="518160" lvl="1" indent="-259080">
              <a:lnSpc>
                <a:spcPts val="3359"/>
              </a:lnSpc>
              <a:buFont typeface="Arial"/>
              <a:buChar char="•"/>
            </a:pPr>
            <a:r>
              <a:rPr lang="en-US" sz="2400" dirty="0">
                <a:solidFill>
                  <a:srgbClr val="504C44"/>
                </a:solidFill>
                <a:latin typeface="Inter"/>
              </a:rPr>
              <a:t>Outputs the correct key or function.</a:t>
            </a:r>
          </a:p>
          <a:p>
            <a:pPr marL="518160" lvl="1" indent="-259080">
              <a:lnSpc>
                <a:spcPts val="3359"/>
              </a:lnSpc>
              <a:buFont typeface="Arial"/>
              <a:buChar char="•"/>
            </a:pPr>
            <a:endParaRPr lang="en-US" sz="2400" dirty="0">
              <a:solidFill>
                <a:srgbClr val="504C44"/>
              </a:solidFill>
              <a:latin typeface="Inter"/>
            </a:endParaRPr>
          </a:p>
          <a:p>
            <a:pPr marL="518160" lvl="1" indent="-259080">
              <a:lnSpc>
                <a:spcPts val="3359"/>
              </a:lnSpc>
              <a:buFont typeface="Arial"/>
              <a:buChar char="•"/>
            </a:pPr>
            <a:r>
              <a:rPr kumimoji="0" lang="en-US" sz="2400" b="0" i="0" u="none" strike="noStrike" kern="1200" cap="none" spc="0" normalizeH="0" baseline="0" noProof="0" dirty="0">
                <a:ln>
                  <a:noFill/>
                </a:ln>
                <a:solidFill>
                  <a:srgbClr val="504C44"/>
                </a:solidFill>
                <a:effectLst/>
                <a:uLnTx/>
                <a:uFillTx/>
                <a:latin typeface="Inter"/>
                <a:ea typeface="+mn-ea"/>
                <a:cs typeface="+mn-cs"/>
              </a:rPr>
              <a:t>Feedback to tell users the amount of dwell time left and where the cursor is hovering.</a:t>
            </a:r>
          </a:p>
        </p:txBody>
      </p:sp>
      <p:sp>
        <p:nvSpPr>
          <p:cNvPr id="9" name="TextBox 8">
            <a:extLst>
              <a:ext uri="{FF2B5EF4-FFF2-40B4-BE49-F238E27FC236}">
                <a16:creationId xmlns:a16="http://schemas.microsoft.com/office/drawing/2014/main" id="{2E39F89F-9167-D762-0B80-94C6F30A8A63}"/>
              </a:ext>
            </a:extLst>
          </p:cNvPr>
          <p:cNvSpPr txBox="1"/>
          <p:nvPr/>
        </p:nvSpPr>
        <p:spPr>
          <a:xfrm>
            <a:off x="9646697" y="4369733"/>
            <a:ext cx="7109906" cy="4894225"/>
          </a:xfrm>
          <a:prstGeom prst="rect">
            <a:avLst/>
          </a:prstGeom>
          <a:noFill/>
        </p:spPr>
        <p:txBody>
          <a:bodyPr wrap="square" rtlCol="0">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504C44"/>
                </a:solidFill>
                <a:effectLst/>
                <a:uLnTx/>
                <a:uFillTx/>
                <a:latin typeface="Inter"/>
                <a:ea typeface="+mn-ea"/>
                <a:cs typeface="+mn-cs"/>
              </a:rPr>
              <a:t>Have the following keys: </a:t>
            </a:r>
          </a:p>
          <a:p>
            <a:pPr marL="1036320" marR="0" lvl="2" indent="-345440" algn="l" defTabSz="914400" rtl="0" eaLnBrk="1" fontAlgn="auto" latinLnBrk="0" hangingPunct="1">
              <a:lnSpc>
                <a:spcPct val="15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504C44"/>
                </a:solidFill>
                <a:effectLst/>
                <a:uLnTx/>
                <a:uFillTx/>
                <a:latin typeface="Inter"/>
                <a:ea typeface="+mn-ea"/>
                <a:cs typeface="+mn-cs"/>
              </a:rPr>
              <a:t>Numbers (0 - 9) </a:t>
            </a:r>
          </a:p>
          <a:p>
            <a:pPr marL="1036320" marR="0" lvl="2" indent="-345440" algn="l" defTabSz="914400" rtl="0" eaLnBrk="1" fontAlgn="auto" latinLnBrk="0" hangingPunct="1">
              <a:lnSpc>
                <a:spcPct val="15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504C44"/>
                </a:solidFill>
                <a:effectLst/>
                <a:uLnTx/>
                <a:uFillTx/>
                <a:latin typeface="Inter"/>
                <a:ea typeface="+mn-ea"/>
                <a:cs typeface="+mn-cs"/>
              </a:rPr>
              <a:t>Uppercase and lowercase letters </a:t>
            </a:r>
          </a:p>
          <a:p>
            <a:pPr marL="1036320" marR="0" lvl="2" indent="-345440" algn="l" defTabSz="914400" rtl="0" eaLnBrk="1" fontAlgn="auto" latinLnBrk="0" hangingPunct="1">
              <a:lnSpc>
                <a:spcPct val="15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504C44"/>
                </a:solidFill>
                <a:effectLst/>
                <a:uLnTx/>
                <a:uFillTx/>
                <a:latin typeface="Inter"/>
                <a:ea typeface="+mn-ea"/>
                <a:cs typeface="+mn-cs"/>
              </a:rPr>
              <a:t>Special characters (!@#$%^&amp;*()-=_+[]\{}|;’:”,./&lt;&gt;?) </a:t>
            </a:r>
          </a:p>
          <a:p>
            <a:pPr marL="1036320" marR="0" lvl="2" indent="-345440" algn="l" defTabSz="914400" rtl="0" eaLnBrk="1" fontAlgn="auto" latinLnBrk="0" hangingPunct="1">
              <a:lnSpc>
                <a:spcPct val="15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504C44"/>
                </a:solidFill>
                <a:effectLst/>
                <a:uLnTx/>
                <a:uFillTx/>
                <a:latin typeface="Inter"/>
                <a:ea typeface="+mn-ea"/>
                <a:cs typeface="+mn-cs"/>
              </a:rPr>
              <a:t>Delete </a:t>
            </a:r>
          </a:p>
          <a:p>
            <a:pPr marL="1036320" marR="0" lvl="2" indent="-345440" algn="l" defTabSz="914400" rtl="0" eaLnBrk="1" fontAlgn="auto" latinLnBrk="0" hangingPunct="1">
              <a:lnSpc>
                <a:spcPct val="15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504C44"/>
                </a:solidFill>
                <a:effectLst/>
                <a:uLnTx/>
                <a:uFillTx/>
                <a:latin typeface="Inter"/>
                <a:ea typeface="+mn-ea"/>
                <a:cs typeface="+mn-cs"/>
              </a:rPr>
              <a:t>Enter </a:t>
            </a:r>
          </a:p>
          <a:p>
            <a:pPr marL="1036320" marR="0" lvl="2" indent="-345440" algn="l" defTabSz="914400" rtl="0" eaLnBrk="1" fontAlgn="auto" latinLnBrk="0" hangingPunct="1">
              <a:lnSpc>
                <a:spcPct val="15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504C44"/>
                </a:solidFill>
                <a:effectLst/>
                <a:uLnTx/>
                <a:uFillTx/>
                <a:latin typeface="Inter"/>
                <a:ea typeface="+mn-ea"/>
                <a:cs typeface="+mn-cs"/>
              </a:rPr>
              <a:t>Shift</a:t>
            </a:r>
          </a:p>
          <a:p>
            <a:pPr marL="1036320" marR="0" lvl="2" indent="-345440" algn="l" defTabSz="914400" rtl="0" eaLnBrk="1" fontAlgn="auto" latinLnBrk="0" hangingPunct="1">
              <a:lnSpc>
                <a:spcPct val="150000"/>
              </a:lnSpc>
              <a:spcBef>
                <a:spcPts val="0"/>
              </a:spcBef>
              <a:spcAft>
                <a:spcPts val="0"/>
              </a:spcAft>
              <a:buClrTx/>
              <a:buSzTx/>
              <a:buFont typeface="Arial"/>
              <a:buChar char="⚬"/>
              <a:tabLst/>
              <a:defRPr/>
            </a:pPr>
            <a:r>
              <a:rPr lang="en-US" sz="2400" dirty="0">
                <a:solidFill>
                  <a:srgbClr val="504C44"/>
                </a:solidFill>
                <a:latin typeface="Inter"/>
              </a:rPr>
              <a:t>Space</a:t>
            </a:r>
            <a:endParaRPr kumimoji="0" lang="en-US" sz="2400" b="0" i="0" u="none" strike="noStrike" kern="1200" cap="none" spc="0" normalizeH="0" baseline="0" noProof="0" dirty="0">
              <a:ln>
                <a:noFill/>
              </a:ln>
              <a:solidFill>
                <a:srgbClr val="504C44"/>
              </a:solidFill>
              <a:effectLst/>
              <a:uLnTx/>
              <a:uFillTx/>
              <a:latin typeface="Inter"/>
              <a:ea typeface="+mn-ea"/>
              <a:cs typeface="+mn-cs"/>
            </a:endParaRPr>
          </a:p>
        </p:txBody>
      </p:sp>
      <p:sp>
        <p:nvSpPr>
          <p:cNvPr id="10" name="TextBox 2">
            <a:extLst>
              <a:ext uri="{FF2B5EF4-FFF2-40B4-BE49-F238E27FC236}">
                <a16:creationId xmlns:a16="http://schemas.microsoft.com/office/drawing/2014/main" id="{20760CED-5DAC-BFA4-17B0-80B1DFE573EC}"/>
              </a:ext>
            </a:extLst>
          </p:cNvPr>
          <p:cNvSpPr txBox="1"/>
          <p:nvPr/>
        </p:nvSpPr>
        <p:spPr>
          <a:xfrm>
            <a:off x="1028701" y="952500"/>
            <a:ext cx="10934700" cy="659219"/>
          </a:xfrm>
          <a:prstGeom prst="rect">
            <a:avLst/>
          </a:prstGeom>
        </p:spPr>
        <p:txBody>
          <a:bodyPr wrap="square" lIns="0" tIns="0" rIns="0" bIns="0" rtlCol="0" anchor="t">
            <a:spAutoFit/>
          </a:bodyPr>
          <a:lstStyle/>
          <a:p>
            <a:pPr>
              <a:lnSpc>
                <a:spcPts val="5599"/>
              </a:lnSpc>
            </a:pPr>
            <a:r>
              <a:rPr lang="en-US" sz="3999" spc="799" dirty="0">
                <a:solidFill>
                  <a:srgbClr val="504C44"/>
                </a:solidFill>
                <a:latin typeface="Inter Bold"/>
              </a:rPr>
              <a:t>02 SYSTEM ANALYSIS &amp; DESIGN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 name="TextBox 3"/>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NOVEL KEYBOARD</a:t>
            </a:r>
          </a:p>
        </p:txBody>
      </p:sp>
      <p:grpSp>
        <p:nvGrpSpPr>
          <p:cNvPr id="4" name="Group 4"/>
          <p:cNvGrpSpPr/>
          <p:nvPr/>
        </p:nvGrpSpPr>
        <p:grpSpPr>
          <a:xfrm>
            <a:off x="1028700" y="3223704"/>
            <a:ext cx="16230600" cy="3997814"/>
            <a:chOff x="0" y="0"/>
            <a:chExt cx="4274726" cy="1052922"/>
          </a:xfrm>
        </p:grpSpPr>
        <p:sp>
          <p:nvSpPr>
            <p:cNvPr id="5" name="Freeform 5"/>
            <p:cNvSpPr/>
            <p:nvPr/>
          </p:nvSpPr>
          <p:spPr>
            <a:xfrm>
              <a:off x="0" y="0"/>
              <a:ext cx="4274726" cy="1052922"/>
            </a:xfrm>
            <a:custGeom>
              <a:avLst/>
              <a:gdLst/>
              <a:ahLst/>
              <a:cxnLst/>
              <a:rect l="l" t="t" r="r" b="b"/>
              <a:pathLst>
                <a:path w="4274726" h="1052922">
                  <a:moveTo>
                    <a:pt x="0" y="0"/>
                  </a:moveTo>
                  <a:lnTo>
                    <a:pt x="4274726" y="0"/>
                  </a:lnTo>
                  <a:lnTo>
                    <a:pt x="4274726" y="1052922"/>
                  </a:lnTo>
                  <a:lnTo>
                    <a:pt x="0" y="1052922"/>
                  </a:lnTo>
                  <a:close/>
                </a:path>
              </a:pathLst>
            </a:custGeom>
            <a:solidFill>
              <a:srgbClr val="F1EDE9"/>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2292782" y="3494963"/>
            <a:ext cx="13702435" cy="547370"/>
          </a:xfrm>
          <a:prstGeom prst="rect">
            <a:avLst/>
          </a:prstGeom>
        </p:spPr>
        <p:txBody>
          <a:bodyPr lIns="0" tIns="0" rIns="0" bIns="0" rtlCol="0" anchor="t">
            <a:spAutoFit/>
          </a:bodyPr>
          <a:lstStyle/>
          <a:p>
            <a:pPr algn="ctr">
              <a:lnSpc>
                <a:spcPts val="4480"/>
              </a:lnSpc>
            </a:pPr>
            <a:r>
              <a:rPr lang="en-US" sz="3200">
                <a:solidFill>
                  <a:srgbClr val="504C44"/>
                </a:solidFill>
                <a:latin typeface="Inter Bold"/>
              </a:rPr>
              <a:t>NON-FUNCTIONAL REQUIREMENTS</a:t>
            </a:r>
          </a:p>
        </p:txBody>
      </p:sp>
      <p:sp>
        <p:nvSpPr>
          <p:cNvPr id="8" name="TextBox 8"/>
          <p:cNvSpPr txBox="1"/>
          <p:nvPr/>
        </p:nvSpPr>
        <p:spPr>
          <a:xfrm>
            <a:off x="1531397" y="4226858"/>
            <a:ext cx="15225207" cy="2392771"/>
          </a:xfrm>
          <a:prstGeom prst="rect">
            <a:avLst/>
          </a:prstGeom>
        </p:spPr>
        <p:txBody>
          <a:bodyPr lIns="0" tIns="0" rIns="0" bIns="0" rtlCol="0" anchor="t">
            <a:spAutoFit/>
          </a:bodyPr>
          <a:lstStyle/>
          <a:p>
            <a:pPr marL="518160" lvl="1" indent="-259080">
              <a:lnSpc>
                <a:spcPts val="4800"/>
              </a:lnSpc>
              <a:buFont typeface="Arial"/>
              <a:buChar char="•"/>
            </a:pPr>
            <a:r>
              <a:rPr lang="en-US" sz="2800" dirty="0">
                <a:solidFill>
                  <a:srgbClr val="504C44"/>
                </a:solidFill>
                <a:latin typeface="Inter"/>
              </a:rPr>
              <a:t>Intuitive layout</a:t>
            </a:r>
          </a:p>
          <a:p>
            <a:pPr marL="1059180" lvl="2" indent="-342900">
              <a:lnSpc>
                <a:spcPts val="4800"/>
              </a:lnSpc>
              <a:buFont typeface="Courier New" panose="02070309020205020404" pitchFamily="49" charset="0"/>
              <a:buChar char="o"/>
            </a:pPr>
            <a:r>
              <a:rPr lang="en-US" sz="2800" dirty="0">
                <a:solidFill>
                  <a:srgbClr val="504C44"/>
                </a:solidFill>
                <a:latin typeface="Inter"/>
              </a:rPr>
              <a:t>Users must be able to understand what each button does without explanation</a:t>
            </a:r>
          </a:p>
          <a:p>
            <a:pPr marL="716280" lvl="2">
              <a:lnSpc>
                <a:spcPts val="4800"/>
              </a:lnSpc>
            </a:pPr>
            <a:r>
              <a:rPr lang="en-US" sz="2800" dirty="0">
                <a:solidFill>
                  <a:srgbClr val="504C44"/>
                </a:solidFill>
                <a:latin typeface="Inter"/>
              </a:rPr>
              <a:t> </a:t>
            </a:r>
          </a:p>
          <a:p>
            <a:pPr marL="518160" lvl="1" indent="-259080">
              <a:lnSpc>
                <a:spcPts val="4800"/>
              </a:lnSpc>
              <a:buFont typeface="Arial"/>
              <a:buChar char="•"/>
            </a:pPr>
            <a:r>
              <a:rPr lang="en-US" sz="2800" dirty="0">
                <a:solidFill>
                  <a:srgbClr val="504C44"/>
                </a:solidFill>
                <a:latin typeface="Inter"/>
              </a:rPr>
              <a:t>Users must be able to see the output of the key selection immediately. </a:t>
            </a:r>
          </a:p>
        </p:txBody>
      </p:sp>
      <p:sp>
        <p:nvSpPr>
          <p:cNvPr id="9" name="TextBox 2">
            <a:extLst>
              <a:ext uri="{FF2B5EF4-FFF2-40B4-BE49-F238E27FC236}">
                <a16:creationId xmlns:a16="http://schemas.microsoft.com/office/drawing/2014/main" id="{E5FB4085-B679-7BC6-2C90-42FC0D4C9E3F}"/>
              </a:ext>
            </a:extLst>
          </p:cNvPr>
          <p:cNvSpPr txBox="1"/>
          <p:nvPr/>
        </p:nvSpPr>
        <p:spPr>
          <a:xfrm>
            <a:off x="1028701" y="952500"/>
            <a:ext cx="10934700" cy="659219"/>
          </a:xfrm>
          <a:prstGeom prst="rect">
            <a:avLst/>
          </a:prstGeom>
        </p:spPr>
        <p:txBody>
          <a:bodyPr wrap="square" lIns="0" tIns="0" rIns="0" bIns="0" rtlCol="0" anchor="t">
            <a:spAutoFit/>
          </a:bodyPr>
          <a:lstStyle/>
          <a:p>
            <a:pPr>
              <a:lnSpc>
                <a:spcPts val="5599"/>
              </a:lnSpc>
            </a:pPr>
            <a:r>
              <a:rPr lang="en-US" sz="3999" spc="799" dirty="0">
                <a:solidFill>
                  <a:srgbClr val="504C44"/>
                </a:solidFill>
                <a:latin typeface="Inter Bold"/>
              </a:rPr>
              <a:t>02 SYSTEM ANALYSIS &amp; DESIGN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050476" y="3009900"/>
            <a:ext cx="7784212" cy="2883042"/>
          </a:xfrm>
          <a:prstGeom prst="rect">
            <a:avLst/>
          </a:prstGeom>
        </p:spPr>
      </p:pic>
      <p:pic>
        <p:nvPicPr>
          <p:cNvPr id="3" name="Picture 3"/>
          <p:cNvPicPr>
            <a:picLocks noChangeAspect="1"/>
          </p:cNvPicPr>
          <p:nvPr/>
        </p:nvPicPr>
        <p:blipFill>
          <a:blip r:embed="rId4"/>
          <a:srcRect/>
          <a:stretch>
            <a:fillRect/>
          </a:stretch>
        </p:blipFill>
        <p:spPr>
          <a:xfrm>
            <a:off x="1050476" y="6535965"/>
            <a:ext cx="7784212" cy="2883042"/>
          </a:xfrm>
          <a:prstGeom prst="rect">
            <a:avLst/>
          </a:prstGeom>
        </p:spPr>
      </p:pic>
      <p:sp>
        <p:nvSpPr>
          <p:cNvPr id="5" name="TextBox 5"/>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NOVEL KEYBOARD - LTNK KEYBOARD</a:t>
            </a:r>
          </a:p>
        </p:txBody>
      </p:sp>
      <p:sp>
        <p:nvSpPr>
          <p:cNvPr id="9" name="TextBox 6">
            <a:extLst>
              <a:ext uri="{FF2B5EF4-FFF2-40B4-BE49-F238E27FC236}">
                <a16:creationId xmlns:a16="http://schemas.microsoft.com/office/drawing/2014/main" id="{12893717-1684-701E-B3A5-0BA4EC75206F}"/>
              </a:ext>
            </a:extLst>
          </p:cNvPr>
          <p:cNvSpPr txBox="1"/>
          <p:nvPr/>
        </p:nvSpPr>
        <p:spPr>
          <a:xfrm>
            <a:off x="4073599" y="5895248"/>
            <a:ext cx="1737965" cy="505203"/>
          </a:xfrm>
          <a:prstGeom prst="rect">
            <a:avLst/>
          </a:prstGeom>
        </p:spPr>
        <p:txBody>
          <a:bodyPr wrap="square" lIns="0" tIns="0" rIns="0" bIns="0" rtlCol="0" anchor="ctr">
            <a:spAutoFit/>
          </a:bodyPr>
          <a:lstStyle/>
          <a:p>
            <a:pPr algn="ctr">
              <a:lnSpc>
                <a:spcPts val="4480"/>
              </a:lnSpc>
            </a:pPr>
            <a:r>
              <a:rPr lang="en-US" sz="2400" b="1" dirty="0">
                <a:solidFill>
                  <a:srgbClr val="504C44"/>
                </a:solidFill>
                <a:latin typeface="Inter"/>
              </a:rPr>
              <a:t>Level One</a:t>
            </a:r>
          </a:p>
        </p:txBody>
      </p:sp>
      <p:sp>
        <p:nvSpPr>
          <p:cNvPr id="10" name="TextBox 6">
            <a:extLst>
              <a:ext uri="{FF2B5EF4-FFF2-40B4-BE49-F238E27FC236}">
                <a16:creationId xmlns:a16="http://schemas.microsoft.com/office/drawing/2014/main" id="{AD70F472-B219-34A6-781A-364A0E8A8649}"/>
              </a:ext>
            </a:extLst>
          </p:cNvPr>
          <p:cNvSpPr txBox="1"/>
          <p:nvPr/>
        </p:nvSpPr>
        <p:spPr>
          <a:xfrm>
            <a:off x="4073598" y="9414688"/>
            <a:ext cx="1737965" cy="505203"/>
          </a:xfrm>
          <a:prstGeom prst="rect">
            <a:avLst/>
          </a:prstGeom>
        </p:spPr>
        <p:txBody>
          <a:bodyPr wrap="square" lIns="0" tIns="0" rIns="0" bIns="0" rtlCol="0" anchor="ctr">
            <a:spAutoFit/>
          </a:bodyPr>
          <a:lstStyle/>
          <a:p>
            <a:pPr algn="ctr">
              <a:lnSpc>
                <a:spcPts val="4480"/>
              </a:lnSpc>
            </a:pPr>
            <a:r>
              <a:rPr lang="en-US" sz="2400" b="1" dirty="0">
                <a:solidFill>
                  <a:srgbClr val="504C44"/>
                </a:solidFill>
                <a:latin typeface="Inter"/>
              </a:rPr>
              <a:t>Level Two</a:t>
            </a:r>
          </a:p>
        </p:txBody>
      </p:sp>
      <p:grpSp>
        <p:nvGrpSpPr>
          <p:cNvPr id="24" name="Group 23">
            <a:extLst>
              <a:ext uri="{FF2B5EF4-FFF2-40B4-BE49-F238E27FC236}">
                <a16:creationId xmlns:a16="http://schemas.microsoft.com/office/drawing/2014/main" id="{56B23242-6C7C-2B3C-FCF0-92C013BDEEE0}"/>
              </a:ext>
            </a:extLst>
          </p:cNvPr>
          <p:cNvGrpSpPr/>
          <p:nvPr/>
        </p:nvGrpSpPr>
        <p:grpSpPr>
          <a:xfrm>
            <a:off x="1050474" y="3012637"/>
            <a:ext cx="7784214" cy="2904702"/>
            <a:chOff x="1028698" y="3025553"/>
            <a:chExt cx="7784214" cy="2904702"/>
          </a:xfrm>
        </p:grpSpPr>
        <p:sp>
          <p:nvSpPr>
            <p:cNvPr id="13" name="Rectangle 12">
              <a:extLst>
                <a:ext uri="{FF2B5EF4-FFF2-40B4-BE49-F238E27FC236}">
                  <a16:creationId xmlns:a16="http://schemas.microsoft.com/office/drawing/2014/main" id="{6C815D57-CC57-A6F6-3F9A-1FFBE2353529}"/>
                </a:ext>
              </a:extLst>
            </p:cNvPr>
            <p:cNvSpPr/>
            <p:nvPr/>
          </p:nvSpPr>
          <p:spPr>
            <a:xfrm>
              <a:off x="1028700" y="3025553"/>
              <a:ext cx="1485900" cy="977684"/>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noFill/>
                </a:ln>
              </a:endParaRPr>
            </a:p>
          </p:txBody>
        </p:sp>
        <p:sp>
          <p:nvSpPr>
            <p:cNvPr id="14" name="Rectangle 13">
              <a:extLst>
                <a:ext uri="{FF2B5EF4-FFF2-40B4-BE49-F238E27FC236}">
                  <a16:creationId xmlns:a16="http://schemas.microsoft.com/office/drawing/2014/main" id="{25F60380-2172-FF64-605E-D62D2F7D5068}"/>
                </a:ext>
              </a:extLst>
            </p:cNvPr>
            <p:cNvSpPr/>
            <p:nvPr/>
          </p:nvSpPr>
          <p:spPr>
            <a:xfrm>
              <a:off x="7327012" y="3025553"/>
              <a:ext cx="1485900" cy="977684"/>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noFill/>
                </a:ln>
              </a:endParaRPr>
            </a:p>
          </p:txBody>
        </p:sp>
        <p:sp>
          <p:nvSpPr>
            <p:cNvPr id="15" name="Rectangle 14">
              <a:extLst>
                <a:ext uri="{FF2B5EF4-FFF2-40B4-BE49-F238E27FC236}">
                  <a16:creationId xmlns:a16="http://schemas.microsoft.com/office/drawing/2014/main" id="{3F23E10F-2FB4-03E6-5963-C9BBDA86CA2B}"/>
                </a:ext>
              </a:extLst>
            </p:cNvPr>
            <p:cNvSpPr/>
            <p:nvPr/>
          </p:nvSpPr>
          <p:spPr>
            <a:xfrm>
              <a:off x="7327012" y="3968858"/>
              <a:ext cx="1485900" cy="977684"/>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noFill/>
                </a:ln>
              </a:endParaRPr>
            </a:p>
          </p:txBody>
        </p:sp>
        <p:sp>
          <p:nvSpPr>
            <p:cNvPr id="16" name="Rectangle 15">
              <a:extLst>
                <a:ext uri="{FF2B5EF4-FFF2-40B4-BE49-F238E27FC236}">
                  <a16:creationId xmlns:a16="http://schemas.microsoft.com/office/drawing/2014/main" id="{9B30B027-D631-0EFB-3685-83B9D8BB83CE}"/>
                </a:ext>
              </a:extLst>
            </p:cNvPr>
            <p:cNvSpPr/>
            <p:nvPr/>
          </p:nvSpPr>
          <p:spPr>
            <a:xfrm>
              <a:off x="1028700" y="3975494"/>
              <a:ext cx="1485900" cy="977684"/>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noFill/>
                </a:ln>
              </a:endParaRPr>
            </a:p>
          </p:txBody>
        </p:sp>
        <p:sp>
          <p:nvSpPr>
            <p:cNvPr id="17" name="Rectangle 16">
              <a:extLst>
                <a:ext uri="{FF2B5EF4-FFF2-40B4-BE49-F238E27FC236}">
                  <a16:creationId xmlns:a16="http://schemas.microsoft.com/office/drawing/2014/main" id="{EBE04438-7B5D-DCDA-4982-0E799800D1EE}"/>
                </a:ext>
              </a:extLst>
            </p:cNvPr>
            <p:cNvSpPr/>
            <p:nvPr/>
          </p:nvSpPr>
          <p:spPr>
            <a:xfrm>
              <a:off x="1028698" y="4952571"/>
              <a:ext cx="7784211" cy="977684"/>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noFill/>
                </a:ln>
              </a:endParaRPr>
            </a:p>
          </p:txBody>
        </p:sp>
      </p:grpSp>
      <p:grpSp>
        <p:nvGrpSpPr>
          <p:cNvPr id="23" name="Group 22">
            <a:extLst>
              <a:ext uri="{FF2B5EF4-FFF2-40B4-BE49-F238E27FC236}">
                <a16:creationId xmlns:a16="http://schemas.microsoft.com/office/drawing/2014/main" id="{23E13463-618A-7CC9-F82C-ED67C6529531}"/>
              </a:ext>
            </a:extLst>
          </p:cNvPr>
          <p:cNvGrpSpPr/>
          <p:nvPr/>
        </p:nvGrpSpPr>
        <p:grpSpPr>
          <a:xfrm>
            <a:off x="1050471" y="6509986"/>
            <a:ext cx="7784214" cy="2904702"/>
            <a:chOff x="1057724" y="6510860"/>
            <a:chExt cx="7784214" cy="2904702"/>
          </a:xfrm>
        </p:grpSpPr>
        <p:sp>
          <p:nvSpPr>
            <p:cNvPr id="18" name="Rectangle 17">
              <a:extLst>
                <a:ext uri="{FF2B5EF4-FFF2-40B4-BE49-F238E27FC236}">
                  <a16:creationId xmlns:a16="http://schemas.microsoft.com/office/drawing/2014/main" id="{89060023-5677-8E36-5C42-1C6E3F88235F}"/>
                </a:ext>
              </a:extLst>
            </p:cNvPr>
            <p:cNvSpPr/>
            <p:nvPr/>
          </p:nvSpPr>
          <p:spPr>
            <a:xfrm>
              <a:off x="1057726" y="6510860"/>
              <a:ext cx="1485900" cy="977684"/>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noFill/>
                </a:ln>
              </a:endParaRPr>
            </a:p>
          </p:txBody>
        </p:sp>
        <p:sp>
          <p:nvSpPr>
            <p:cNvPr id="19" name="Rectangle 18">
              <a:extLst>
                <a:ext uri="{FF2B5EF4-FFF2-40B4-BE49-F238E27FC236}">
                  <a16:creationId xmlns:a16="http://schemas.microsoft.com/office/drawing/2014/main" id="{FED031A2-733A-0F0B-A8F9-549185387AFB}"/>
                </a:ext>
              </a:extLst>
            </p:cNvPr>
            <p:cNvSpPr/>
            <p:nvPr/>
          </p:nvSpPr>
          <p:spPr>
            <a:xfrm>
              <a:off x="7356038" y="6510860"/>
              <a:ext cx="1485900" cy="977684"/>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noFill/>
                </a:ln>
              </a:endParaRPr>
            </a:p>
          </p:txBody>
        </p:sp>
        <p:sp>
          <p:nvSpPr>
            <p:cNvPr id="20" name="Rectangle 19">
              <a:extLst>
                <a:ext uri="{FF2B5EF4-FFF2-40B4-BE49-F238E27FC236}">
                  <a16:creationId xmlns:a16="http://schemas.microsoft.com/office/drawing/2014/main" id="{A3CEA3BB-5C0C-FACE-0911-0241EB0796B2}"/>
                </a:ext>
              </a:extLst>
            </p:cNvPr>
            <p:cNvSpPr/>
            <p:nvPr/>
          </p:nvSpPr>
          <p:spPr>
            <a:xfrm>
              <a:off x="7356038" y="7454165"/>
              <a:ext cx="1485900" cy="977684"/>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noFill/>
                </a:ln>
              </a:endParaRPr>
            </a:p>
          </p:txBody>
        </p:sp>
        <p:sp>
          <p:nvSpPr>
            <p:cNvPr id="21" name="Rectangle 20">
              <a:extLst>
                <a:ext uri="{FF2B5EF4-FFF2-40B4-BE49-F238E27FC236}">
                  <a16:creationId xmlns:a16="http://schemas.microsoft.com/office/drawing/2014/main" id="{2235AB15-4854-EBEF-E7A7-86BB5F283BEC}"/>
                </a:ext>
              </a:extLst>
            </p:cNvPr>
            <p:cNvSpPr/>
            <p:nvPr/>
          </p:nvSpPr>
          <p:spPr>
            <a:xfrm>
              <a:off x="1057726" y="7460801"/>
              <a:ext cx="1485900" cy="977684"/>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noFill/>
                </a:ln>
              </a:endParaRPr>
            </a:p>
          </p:txBody>
        </p:sp>
        <p:sp>
          <p:nvSpPr>
            <p:cNvPr id="22" name="Rectangle 21">
              <a:extLst>
                <a:ext uri="{FF2B5EF4-FFF2-40B4-BE49-F238E27FC236}">
                  <a16:creationId xmlns:a16="http://schemas.microsoft.com/office/drawing/2014/main" id="{A40F6A7F-74E1-5800-7746-51D1EE89FBAF}"/>
                </a:ext>
              </a:extLst>
            </p:cNvPr>
            <p:cNvSpPr/>
            <p:nvPr/>
          </p:nvSpPr>
          <p:spPr>
            <a:xfrm>
              <a:off x="1057724" y="8437878"/>
              <a:ext cx="7784211" cy="977684"/>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noFill/>
                </a:ln>
              </a:endParaRPr>
            </a:p>
          </p:txBody>
        </p:sp>
      </p:grpSp>
      <p:pic>
        <p:nvPicPr>
          <p:cNvPr id="25" name="Picture 24">
            <a:extLst>
              <a:ext uri="{FF2B5EF4-FFF2-40B4-BE49-F238E27FC236}">
                <a16:creationId xmlns:a16="http://schemas.microsoft.com/office/drawing/2014/main" id="{852E6572-0C2D-A542-D822-C56CAAEED68A}"/>
              </a:ext>
            </a:extLst>
          </p:cNvPr>
          <p:cNvPicPr>
            <a:picLocks noChangeAspect="1"/>
          </p:cNvPicPr>
          <p:nvPr/>
        </p:nvPicPr>
        <p:blipFill>
          <a:blip r:embed="rId5"/>
          <a:stretch>
            <a:fillRect/>
          </a:stretch>
        </p:blipFill>
        <p:spPr>
          <a:xfrm>
            <a:off x="1062282" y="6525079"/>
            <a:ext cx="7772400" cy="2880088"/>
          </a:xfrm>
          <a:prstGeom prst="rect">
            <a:avLst/>
          </a:prstGeom>
        </p:spPr>
      </p:pic>
      <p:sp>
        <p:nvSpPr>
          <p:cNvPr id="26" name="TextBox 2">
            <a:extLst>
              <a:ext uri="{FF2B5EF4-FFF2-40B4-BE49-F238E27FC236}">
                <a16:creationId xmlns:a16="http://schemas.microsoft.com/office/drawing/2014/main" id="{AF4715E6-0035-4159-E84C-3D1C3F28C51D}"/>
              </a:ext>
            </a:extLst>
          </p:cNvPr>
          <p:cNvSpPr txBox="1"/>
          <p:nvPr/>
        </p:nvSpPr>
        <p:spPr>
          <a:xfrm>
            <a:off x="1028701" y="952500"/>
            <a:ext cx="10934700" cy="659219"/>
          </a:xfrm>
          <a:prstGeom prst="rect">
            <a:avLst/>
          </a:prstGeom>
        </p:spPr>
        <p:txBody>
          <a:bodyPr wrap="square" lIns="0" tIns="0" rIns="0" bIns="0" rtlCol="0" anchor="t">
            <a:spAutoFit/>
          </a:bodyPr>
          <a:lstStyle/>
          <a:p>
            <a:pPr>
              <a:lnSpc>
                <a:spcPts val="5599"/>
              </a:lnSpc>
            </a:pPr>
            <a:r>
              <a:rPr lang="en-US" sz="3999" spc="799" dirty="0">
                <a:solidFill>
                  <a:srgbClr val="504C44"/>
                </a:solidFill>
                <a:latin typeface="Inter Bold"/>
              </a:rPr>
              <a:t>02 SYSTEM ANALYSIS &amp; DESIGN</a:t>
            </a:r>
          </a:p>
        </p:txBody>
      </p:sp>
      <p:sp>
        <p:nvSpPr>
          <p:cNvPr id="29" name="TextBox 8">
            <a:extLst>
              <a:ext uri="{FF2B5EF4-FFF2-40B4-BE49-F238E27FC236}">
                <a16:creationId xmlns:a16="http://schemas.microsoft.com/office/drawing/2014/main" id="{5094EAF7-D206-2AE2-C774-583D741B1EA5}"/>
              </a:ext>
            </a:extLst>
          </p:cNvPr>
          <p:cNvSpPr txBox="1"/>
          <p:nvPr/>
        </p:nvSpPr>
        <p:spPr>
          <a:xfrm>
            <a:off x="9453314" y="3529970"/>
            <a:ext cx="7612603" cy="872034"/>
          </a:xfrm>
          <a:prstGeom prst="rect">
            <a:avLst/>
          </a:prstGeom>
        </p:spPr>
        <p:txBody>
          <a:bodyPr wrap="square" lIns="0" tIns="0" rIns="0" bIns="0" rtlCol="0" anchor="t">
            <a:spAutoFit/>
          </a:bodyPr>
          <a:lstStyle/>
          <a:p>
            <a:pPr marL="259080" lvl="1">
              <a:lnSpc>
                <a:spcPts val="3359"/>
              </a:lnSpc>
            </a:pPr>
            <a:r>
              <a:rPr lang="en-US" sz="3600" dirty="0">
                <a:solidFill>
                  <a:srgbClr val="504C44"/>
                </a:solidFill>
                <a:latin typeface="Inter"/>
              </a:rPr>
              <a:t>Displays the keyboard keys that are grouped together</a:t>
            </a:r>
            <a:endParaRPr kumimoji="0" lang="en-US" sz="3600" b="0" i="0" u="none" strike="noStrike" kern="1200" cap="none" spc="0" normalizeH="0" baseline="0" noProof="0" dirty="0">
              <a:ln>
                <a:noFill/>
              </a:ln>
              <a:solidFill>
                <a:srgbClr val="504C44"/>
              </a:solidFill>
              <a:effectLst/>
              <a:uLnTx/>
              <a:uFillTx/>
              <a:latin typeface="Inter"/>
              <a:ea typeface="+mn-ea"/>
              <a:cs typeface="+mn-cs"/>
            </a:endParaRPr>
          </a:p>
        </p:txBody>
      </p:sp>
      <p:sp>
        <p:nvSpPr>
          <p:cNvPr id="30" name="TextBox 8">
            <a:extLst>
              <a:ext uri="{FF2B5EF4-FFF2-40B4-BE49-F238E27FC236}">
                <a16:creationId xmlns:a16="http://schemas.microsoft.com/office/drawing/2014/main" id="{D5DE27D9-A343-6991-A243-2AD4373E510A}"/>
              </a:ext>
            </a:extLst>
          </p:cNvPr>
          <p:cNvSpPr txBox="1"/>
          <p:nvPr/>
        </p:nvSpPr>
        <p:spPr>
          <a:xfrm>
            <a:off x="9442428" y="7288108"/>
            <a:ext cx="7612603" cy="872034"/>
          </a:xfrm>
          <a:prstGeom prst="rect">
            <a:avLst/>
          </a:prstGeom>
        </p:spPr>
        <p:txBody>
          <a:bodyPr wrap="square" lIns="0" tIns="0" rIns="0" bIns="0" rtlCol="0" anchor="t">
            <a:spAutoFit/>
          </a:bodyPr>
          <a:lstStyle/>
          <a:p>
            <a:pPr marL="259080" lvl="1">
              <a:lnSpc>
                <a:spcPts val="3359"/>
              </a:lnSpc>
            </a:pPr>
            <a:r>
              <a:rPr lang="en-US" sz="3600" dirty="0">
                <a:solidFill>
                  <a:srgbClr val="504C44"/>
                </a:solidFill>
                <a:latin typeface="Inter"/>
              </a:rPr>
              <a:t>Displays individual keys for more detailed input</a:t>
            </a:r>
            <a:endParaRPr kumimoji="0" lang="en-US" sz="3600" b="0" i="0" u="none" strike="noStrike" kern="1200" cap="none" spc="0" normalizeH="0" baseline="0" noProof="0" dirty="0">
              <a:ln>
                <a:noFill/>
              </a:ln>
              <a:solidFill>
                <a:srgbClr val="504C44"/>
              </a:solidFill>
              <a:effectLst/>
              <a:uLnTx/>
              <a:uFillTx/>
              <a:latin typeface="Inter"/>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4"/>
                                        </p:tgtEl>
                                      </p:cBhvr>
                                    </p:animEffect>
                                    <p:set>
                                      <p:cBhvr>
                                        <p:cTn id="15" dur="1" fill="hold">
                                          <p:stCondLst>
                                            <p:cond delay="499"/>
                                          </p:stCondLst>
                                        </p:cTn>
                                        <p:tgtEl>
                                          <p:spTgt spid="2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3"/>
                                        </p:tgtEl>
                                      </p:cBhvr>
                                    </p:animEffect>
                                    <p:set>
                                      <p:cBhvr>
                                        <p:cTn id="18" dur="1" fill="hold">
                                          <p:stCondLst>
                                            <p:cond delay="499"/>
                                          </p:stCondLst>
                                        </p:cTn>
                                        <p:tgtEl>
                                          <p:spTgt spid="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8478" b="20951"/>
          <a:stretch>
            <a:fillRect/>
          </a:stretch>
        </p:blipFill>
        <p:spPr>
          <a:xfrm>
            <a:off x="1730637" y="3202429"/>
            <a:ext cx="6516103" cy="3882143"/>
          </a:xfrm>
          <a:prstGeom prst="rect">
            <a:avLst/>
          </a:prstGeom>
        </p:spPr>
      </p:pic>
      <p:pic>
        <p:nvPicPr>
          <p:cNvPr id="3" name="Picture 3"/>
          <p:cNvPicPr>
            <a:picLocks noChangeAspect="1"/>
          </p:cNvPicPr>
          <p:nvPr/>
        </p:nvPicPr>
        <p:blipFill>
          <a:blip r:embed="rId4"/>
          <a:srcRect/>
          <a:stretch>
            <a:fillRect/>
          </a:stretch>
        </p:blipFill>
        <p:spPr>
          <a:xfrm>
            <a:off x="9416066" y="3578807"/>
            <a:ext cx="4585182" cy="3129387"/>
          </a:xfrm>
          <a:prstGeom prst="rect">
            <a:avLst/>
          </a:prstGeom>
        </p:spPr>
      </p:pic>
      <p:pic>
        <p:nvPicPr>
          <p:cNvPr id="4" name="Picture 4"/>
          <p:cNvPicPr>
            <a:picLocks noChangeAspect="1"/>
          </p:cNvPicPr>
          <p:nvPr/>
        </p:nvPicPr>
        <p:blipFill>
          <a:blip r:embed="rId5"/>
          <a:srcRect/>
          <a:stretch>
            <a:fillRect/>
          </a:stretch>
        </p:blipFill>
        <p:spPr>
          <a:xfrm>
            <a:off x="14307157" y="4278275"/>
            <a:ext cx="2952143" cy="2166135"/>
          </a:xfrm>
          <a:prstGeom prst="rect">
            <a:avLst/>
          </a:prstGeom>
        </p:spPr>
      </p:pic>
      <p:sp>
        <p:nvSpPr>
          <p:cNvPr id="6" name="TextBox 6"/>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a:solidFill>
                  <a:srgbClr val="504C44"/>
                </a:solidFill>
                <a:latin typeface="Inter"/>
              </a:rPr>
              <a:t>HARDWARE REQUIREMENTS</a:t>
            </a:r>
          </a:p>
        </p:txBody>
      </p:sp>
      <p:sp>
        <p:nvSpPr>
          <p:cNvPr id="7" name="TextBox 7"/>
          <p:cNvSpPr txBox="1"/>
          <p:nvPr/>
        </p:nvSpPr>
        <p:spPr>
          <a:xfrm>
            <a:off x="1730637" y="7170296"/>
            <a:ext cx="6516103" cy="2414905"/>
          </a:xfrm>
          <a:prstGeom prst="rect">
            <a:avLst/>
          </a:prstGeom>
        </p:spPr>
        <p:txBody>
          <a:bodyPr lIns="0" tIns="0" rIns="0" bIns="0" rtlCol="0" anchor="t">
            <a:spAutoFit/>
          </a:bodyPr>
          <a:lstStyle/>
          <a:p>
            <a:pPr algn="ctr">
              <a:lnSpc>
                <a:spcPts val="4800"/>
              </a:lnSpc>
            </a:pPr>
            <a:r>
              <a:rPr lang="en-US" sz="2400">
                <a:solidFill>
                  <a:srgbClr val="504C44"/>
                </a:solidFill>
                <a:latin typeface="Inter"/>
              </a:rPr>
              <a:t>MacBook Air (2020)</a:t>
            </a:r>
          </a:p>
          <a:p>
            <a:pPr algn="ctr">
              <a:lnSpc>
                <a:spcPts val="2800"/>
              </a:lnSpc>
            </a:pPr>
            <a:r>
              <a:rPr lang="en-US" sz="2000">
                <a:solidFill>
                  <a:srgbClr val="504C44"/>
                </a:solidFill>
                <a:latin typeface="Inter"/>
              </a:rPr>
              <a:t>Apple M1 processor</a:t>
            </a:r>
          </a:p>
          <a:p>
            <a:pPr algn="ctr">
              <a:lnSpc>
                <a:spcPts val="2800"/>
              </a:lnSpc>
            </a:pPr>
            <a:r>
              <a:rPr lang="en-US" sz="2000">
                <a:solidFill>
                  <a:srgbClr val="504C44"/>
                </a:solidFill>
                <a:latin typeface="Inter"/>
              </a:rPr>
              <a:t> 16GB memory</a:t>
            </a:r>
          </a:p>
          <a:p>
            <a:pPr algn="ctr">
              <a:lnSpc>
                <a:spcPts val="2800"/>
              </a:lnSpc>
            </a:pPr>
            <a:r>
              <a:rPr lang="en-US" sz="2000">
                <a:solidFill>
                  <a:srgbClr val="504C44"/>
                </a:solidFill>
                <a:latin typeface="Inter"/>
              </a:rPr>
              <a:t> macOS Ventura 13.2.1</a:t>
            </a:r>
          </a:p>
          <a:p>
            <a:pPr algn="ctr">
              <a:lnSpc>
                <a:spcPts val="2800"/>
              </a:lnSpc>
            </a:pPr>
            <a:r>
              <a:rPr lang="en-US" sz="2000">
                <a:solidFill>
                  <a:srgbClr val="504C44"/>
                </a:solidFill>
                <a:latin typeface="Inter"/>
              </a:rPr>
              <a:t>720p FaceTime HD camera </a:t>
            </a:r>
          </a:p>
          <a:p>
            <a:pPr algn="ctr">
              <a:lnSpc>
                <a:spcPts val="2800"/>
              </a:lnSpc>
            </a:pPr>
            <a:r>
              <a:rPr lang="en-US" sz="2000">
                <a:solidFill>
                  <a:srgbClr val="504C44"/>
                </a:solidFill>
                <a:latin typeface="Inter"/>
              </a:rPr>
              <a:t>13.3-inch display</a:t>
            </a:r>
          </a:p>
        </p:txBody>
      </p:sp>
      <p:sp>
        <p:nvSpPr>
          <p:cNvPr id="8" name="TextBox 8"/>
          <p:cNvSpPr txBox="1"/>
          <p:nvPr/>
        </p:nvSpPr>
        <p:spPr>
          <a:xfrm>
            <a:off x="10743197" y="7170296"/>
            <a:ext cx="6516103" cy="2062480"/>
          </a:xfrm>
          <a:prstGeom prst="rect">
            <a:avLst/>
          </a:prstGeom>
        </p:spPr>
        <p:txBody>
          <a:bodyPr lIns="0" tIns="0" rIns="0" bIns="0" rtlCol="0" anchor="t">
            <a:spAutoFit/>
          </a:bodyPr>
          <a:lstStyle/>
          <a:p>
            <a:pPr algn="ctr">
              <a:lnSpc>
                <a:spcPts val="4800"/>
              </a:lnSpc>
            </a:pPr>
            <a:r>
              <a:rPr lang="en-US" sz="2400">
                <a:solidFill>
                  <a:srgbClr val="504C44"/>
                </a:solidFill>
                <a:latin typeface="Inter"/>
              </a:rPr>
              <a:t>Chin Rest</a:t>
            </a:r>
          </a:p>
          <a:p>
            <a:pPr algn="ctr">
              <a:lnSpc>
                <a:spcPts val="2800"/>
              </a:lnSpc>
            </a:pPr>
            <a:r>
              <a:rPr lang="en-US" sz="2000">
                <a:solidFill>
                  <a:srgbClr val="504C44"/>
                </a:solidFill>
                <a:latin typeface="Inter"/>
              </a:rPr>
              <a:t>Shoebox of height 11.1cm</a:t>
            </a:r>
          </a:p>
          <a:p>
            <a:pPr algn="ctr">
              <a:lnSpc>
                <a:spcPts val="2800"/>
              </a:lnSpc>
            </a:pPr>
            <a:r>
              <a:rPr lang="en-US" sz="2000">
                <a:solidFill>
                  <a:srgbClr val="504C44"/>
                </a:solidFill>
                <a:latin typeface="Inter"/>
              </a:rPr>
              <a:t>Book of height 3.4cm</a:t>
            </a:r>
          </a:p>
          <a:p>
            <a:pPr algn="ctr">
              <a:lnSpc>
                <a:spcPts val="2800"/>
              </a:lnSpc>
            </a:pPr>
            <a:r>
              <a:rPr lang="en-US" sz="2000">
                <a:solidFill>
                  <a:srgbClr val="504C44"/>
                </a:solidFill>
                <a:latin typeface="Inter"/>
              </a:rPr>
              <a:t>Book of height 2.4cm </a:t>
            </a:r>
          </a:p>
          <a:p>
            <a:pPr algn="ctr">
              <a:lnSpc>
                <a:spcPts val="2800"/>
              </a:lnSpc>
            </a:pPr>
            <a:endParaRPr lang="en-US" sz="2000">
              <a:solidFill>
                <a:srgbClr val="504C44"/>
              </a:solidFill>
              <a:latin typeface="Inter"/>
            </a:endParaRPr>
          </a:p>
        </p:txBody>
      </p:sp>
      <p:sp>
        <p:nvSpPr>
          <p:cNvPr id="9" name="TextBox 2">
            <a:extLst>
              <a:ext uri="{FF2B5EF4-FFF2-40B4-BE49-F238E27FC236}">
                <a16:creationId xmlns:a16="http://schemas.microsoft.com/office/drawing/2014/main" id="{71C78FB3-E75C-FACA-2B86-B21A14599CF7}"/>
              </a:ext>
            </a:extLst>
          </p:cNvPr>
          <p:cNvSpPr txBox="1"/>
          <p:nvPr/>
        </p:nvSpPr>
        <p:spPr>
          <a:xfrm>
            <a:off x="1028701" y="952500"/>
            <a:ext cx="10934700" cy="659219"/>
          </a:xfrm>
          <a:prstGeom prst="rect">
            <a:avLst/>
          </a:prstGeom>
        </p:spPr>
        <p:txBody>
          <a:bodyPr wrap="square" lIns="0" tIns="0" rIns="0" bIns="0" rtlCol="0" anchor="t">
            <a:spAutoFit/>
          </a:bodyPr>
          <a:lstStyle/>
          <a:p>
            <a:pPr>
              <a:lnSpc>
                <a:spcPts val="5599"/>
              </a:lnSpc>
            </a:pPr>
            <a:r>
              <a:rPr lang="en-US" sz="3999" spc="799" dirty="0">
                <a:solidFill>
                  <a:srgbClr val="504C44"/>
                </a:solidFill>
                <a:latin typeface="Inter Bold"/>
              </a:rPr>
              <a:t>02 SYSTEM ANALYSIS &amp; DESIGN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r="762" b="10188"/>
          <a:stretch>
            <a:fillRect/>
          </a:stretch>
        </p:blipFill>
        <p:spPr>
          <a:xfrm>
            <a:off x="2051747" y="3802204"/>
            <a:ext cx="4244604" cy="420956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887060" y="2791532"/>
            <a:ext cx="7959100" cy="6466768"/>
          </a:xfrm>
          <a:prstGeom prst="rect">
            <a:avLst/>
          </a:prstGeom>
        </p:spPr>
      </p:pic>
      <p:pic>
        <p:nvPicPr>
          <p:cNvPr id="4" name="Picture 4"/>
          <p:cNvPicPr>
            <a:picLocks noChangeAspect="1"/>
          </p:cNvPicPr>
          <p:nvPr/>
        </p:nvPicPr>
        <p:blipFill>
          <a:blip r:embed="rId6"/>
          <a:srcRect/>
          <a:stretch>
            <a:fillRect/>
          </a:stretch>
        </p:blipFill>
        <p:spPr>
          <a:xfrm>
            <a:off x="9144000" y="4112370"/>
            <a:ext cx="2062261" cy="2062261"/>
          </a:xfrm>
          <a:prstGeom prst="rect">
            <a:avLst/>
          </a:prstGeom>
        </p:spPr>
      </p:pic>
      <p:pic>
        <p:nvPicPr>
          <p:cNvPr id="5" name="Picture 5"/>
          <p:cNvPicPr>
            <a:picLocks noChangeAspect="1"/>
          </p:cNvPicPr>
          <p:nvPr/>
        </p:nvPicPr>
        <p:blipFill>
          <a:blip r:embed="rId7"/>
          <a:srcRect/>
          <a:stretch>
            <a:fillRect/>
          </a:stretch>
        </p:blipFill>
        <p:spPr>
          <a:xfrm>
            <a:off x="9393924" y="6450855"/>
            <a:ext cx="1562412" cy="1924943"/>
          </a:xfrm>
          <a:prstGeom prst="rect">
            <a:avLst/>
          </a:prstGeom>
        </p:spPr>
      </p:pic>
      <p:pic>
        <p:nvPicPr>
          <p:cNvPr id="6" name="Picture 6"/>
          <p:cNvPicPr>
            <a:picLocks noChangeAspect="1"/>
          </p:cNvPicPr>
          <p:nvPr/>
        </p:nvPicPr>
        <p:blipFill>
          <a:blip r:embed="rId8"/>
          <a:srcRect/>
          <a:stretch>
            <a:fillRect/>
          </a:stretch>
        </p:blipFill>
        <p:spPr>
          <a:xfrm>
            <a:off x="11681248" y="3997364"/>
            <a:ext cx="2832880" cy="1146136"/>
          </a:xfrm>
          <a:prstGeom prst="rect">
            <a:avLst/>
          </a:prstGeom>
        </p:spPr>
      </p:pic>
      <p:pic>
        <p:nvPicPr>
          <p:cNvPr id="7" name="Picture 7"/>
          <p:cNvPicPr>
            <a:picLocks noChangeAspect="1"/>
          </p:cNvPicPr>
          <p:nvPr/>
        </p:nvPicPr>
        <p:blipFill>
          <a:blip r:embed="rId9"/>
          <a:srcRect/>
          <a:stretch>
            <a:fillRect/>
          </a:stretch>
        </p:blipFill>
        <p:spPr>
          <a:xfrm>
            <a:off x="11558764" y="5332400"/>
            <a:ext cx="3077846" cy="1385031"/>
          </a:xfrm>
          <a:prstGeom prst="rect">
            <a:avLst/>
          </a:prstGeom>
        </p:spPr>
      </p:pic>
      <p:pic>
        <p:nvPicPr>
          <p:cNvPr id="8" name="Picture 8"/>
          <p:cNvPicPr>
            <a:picLocks noChangeAspect="1"/>
          </p:cNvPicPr>
          <p:nvPr/>
        </p:nvPicPr>
        <p:blipFill>
          <a:blip r:embed="rId10"/>
          <a:srcRect/>
          <a:stretch>
            <a:fillRect/>
          </a:stretch>
        </p:blipFill>
        <p:spPr>
          <a:xfrm>
            <a:off x="11681248" y="6907931"/>
            <a:ext cx="2563580" cy="1380061"/>
          </a:xfrm>
          <a:prstGeom prst="rect">
            <a:avLst/>
          </a:prstGeom>
        </p:spPr>
      </p:pic>
      <p:pic>
        <p:nvPicPr>
          <p:cNvPr id="9" name="Picture 9"/>
          <p:cNvPicPr>
            <a:picLocks noChangeAspect="1"/>
          </p:cNvPicPr>
          <p:nvPr/>
        </p:nvPicPr>
        <p:blipFill>
          <a:blip r:embed="rId11"/>
          <a:srcRect/>
          <a:stretch>
            <a:fillRect/>
          </a:stretch>
        </p:blipFill>
        <p:spPr>
          <a:xfrm>
            <a:off x="14781839" y="4302251"/>
            <a:ext cx="1824293" cy="1682497"/>
          </a:xfrm>
          <a:prstGeom prst="rect">
            <a:avLst/>
          </a:prstGeom>
        </p:spPr>
      </p:pic>
      <p:sp>
        <p:nvSpPr>
          <p:cNvPr id="11" name="TextBox 11"/>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a:solidFill>
                  <a:srgbClr val="504C44"/>
                </a:solidFill>
                <a:latin typeface="Inter"/>
              </a:rPr>
              <a:t>SOFTWARE REQUIREMENTS</a:t>
            </a:r>
          </a:p>
        </p:txBody>
      </p:sp>
      <p:sp>
        <p:nvSpPr>
          <p:cNvPr id="12" name="TextBox 12"/>
          <p:cNvSpPr txBox="1"/>
          <p:nvPr/>
        </p:nvSpPr>
        <p:spPr>
          <a:xfrm>
            <a:off x="1968903" y="8221317"/>
            <a:ext cx="4410292" cy="1109345"/>
          </a:xfrm>
          <a:prstGeom prst="rect">
            <a:avLst/>
          </a:prstGeom>
        </p:spPr>
        <p:txBody>
          <a:bodyPr lIns="0" tIns="0" rIns="0" bIns="0" rtlCol="0" anchor="t">
            <a:spAutoFit/>
          </a:bodyPr>
          <a:lstStyle/>
          <a:p>
            <a:pPr algn="ctr">
              <a:lnSpc>
                <a:spcPts val="4480"/>
              </a:lnSpc>
            </a:pPr>
            <a:r>
              <a:rPr lang="en-US" sz="3200">
                <a:solidFill>
                  <a:srgbClr val="504C44"/>
                </a:solidFill>
                <a:latin typeface="Inter"/>
              </a:rPr>
              <a:t>Python</a:t>
            </a:r>
          </a:p>
          <a:p>
            <a:pPr algn="ctr">
              <a:lnSpc>
                <a:spcPts val="4480"/>
              </a:lnSpc>
            </a:pPr>
            <a:r>
              <a:rPr lang="en-US" sz="3200">
                <a:solidFill>
                  <a:srgbClr val="504C44"/>
                </a:solidFill>
                <a:latin typeface="Inter"/>
              </a:rPr>
              <a:t>Version 3.9.15 </a:t>
            </a:r>
          </a:p>
        </p:txBody>
      </p:sp>
      <p:sp>
        <p:nvSpPr>
          <p:cNvPr id="13" name="TextBox 13"/>
          <p:cNvSpPr txBox="1"/>
          <p:nvPr/>
        </p:nvSpPr>
        <p:spPr>
          <a:xfrm>
            <a:off x="14514127" y="7050592"/>
            <a:ext cx="2159251" cy="547370"/>
          </a:xfrm>
          <a:prstGeom prst="rect">
            <a:avLst/>
          </a:prstGeom>
        </p:spPr>
        <p:txBody>
          <a:bodyPr lIns="0" tIns="0" rIns="0" bIns="0" rtlCol="0" anchor="t">
            <a:spAutoFit/>
          </a:bodyPr>
          <a:lstStyle/>
          <a:p>
            <a:pPr algn="ctr">
              <a:lnSpc>
                <a:spcPts val="4480"/>
              </a:lnSpc>
            </a:pPr>
            <a:r>
              <a:rPr lang="en-US" sz="3200">
                <a:solidFill>
                  <a:srgbClr val="504C44"/>
                </a:solidFill>
                <a:latin typeface="Inter Bold"/>
              </a:rPr>
              <a:t>PYNPUT</a:t>
            </a:r>
          </a:p>
        </p:txBody>
      </p:sp>
      <p:sp>
        <p:nvSpPr>
          <p:cNvPr id="14" name="TextBox 14"/>
          <p:cNvSpPr txBox="1"/>
          <p:nvPr/>
        </p:nvSpPr>
        <p:spPr>
          <a:xfrm>
            <a:off x="9144000" y="3006816"/>
            <a:ext cx="2414764" cy="547370"/>
          </a:xfrm>
          <a:prstGeom prst="rect">
            <a:avLst/>
          </a:prstGeom>
        </p:spPr>
        <p:txBody>
          <a:bodyPr lIns="0" tIns="0" rIns="0" bIns="0" rtlCol="0" anchor="t">
            <a:spAutoFit/>
          </a:bodyPr>
          <a:lstStyle/>
          <a:p>
            <a:pPr algn="ctr">
              <a:lnSpc>
                <a:spcPts val="4480"/>
              </a:lnSpc>
            </a:pPr>
            <a:r>
              <a:rPr lang="en-US" sz="3200">
                <a:solidFill>
                  <a:srgbClr val="F1EDE9"/>
                </a:solidFill>
                <a:latin typeface="Inter Bold"/>
              </a:rPr>
              <a:t>PACKAGES</a:t>
            </a:r>
          </a:p>
        </p:txBody>
      </p:sp>
      <p:sp>
        <p:nvSpPr>
          <p:cNvPr id="15" name="TextBox 2">
            <a:extLst>
              <a:ext uri="{FF2B5EF4-FFF2-40B4-BE49-F238E27FC236}">
                <a16:creationId xmlns:a16="http://schemas.microsoft.com/office/drawing/2014/main" id="{A6D3541D-131A-18E4-FFF4-6574FC0B03B2}"/>
              </a:ext>
            </a:extLst>
          </p:cNvPr>
          <p:cNvSpPr txBox="1"/>
          <p:nvPr/>
        </p:nvSpPr>
        <p:spPr>
          <a:xfrm>
            <a:off x="1028701" y="952500"/>
            <a:ext cx="10934700" cy="659219"/>
          </a:xfrm>
          <a:prstGeom prst="rect">
            <a:avLst/>
          </a:prstGeom>
        </p:spPr>
        <p:txBody>
          <a:bodyPr wrap="square" lIns="0" tIns="0" rIns="0" bIns="0" rtlCol="0" anchor="t">
            <a:spAutoFit/>
          </a:bodyPr>
          <a:lstStyle/>
          <a:p>
            <a:pPr>
              <a:lnSpc>
                <a:spcPts val="5599"/>
              </a:lnSpc>
            </a:pPr>
            <a:r>
              <a:rPr lang="en-US" sz="3999" spc="799" dirty="0">
                <a:solidFill>
                  <a:srgbClr val="504C44"/>
                </a:solidFill>
                <a:latin typeface="Inter Bold"/>
              </a:rPr>
              <a:t>02 SYSTEM ANALYSIS &amp; DESIGN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 name="TextBox 3"/>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03 IMPLEMENTATION</a:t>
            </a:r>
          </a:p>
        </p:txBody>
      </p:sp>
      <p:sp>
        <p:nvSpPr>
          <p:cNvPr id="4" name="TextBox 4"/>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EYE TRACKING</a:t>
            </a:r>
          </a:p>
        </p:txBody>
      </p:sp>
      <p:sp>
        <p:nvSpPr>
          <p:cNvPr id="5" name="TextBox 5"/>
          <p:cNvSpPr txBox="1"/>
          <p:nvPr/>
        </p:nvSpPr>
        <p:spPr>
          <a:xfrm>
            <a:off x="1110978" y="2989274"/>
            <a:ext cx="10751785" cy="3414717"/>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504C44"/>
                </a:solidFill>
                <a:latin typeface="Inter"/>
              </a:rPr>
              <a:t>OpenCV</a:t>
            </a:r>
          </a:p>
          <a:p>
            <a:pPr marL="1381761" lvl="2" indent="-460587">
              <a:lnSpc>
                <a:spcPts val="4480"/>
              </a:lnSpc>
              <a:buFont typeface="Arial"/>
              <a:buChar char="⚬"/>
            </a:pPr>
            <a:r>
              <a:rPr lang="en-US" sz="3200" dirty="0">
                <a:solidFill>
                  <a:srgbClr val="504C44"/>
                </a:solidFill>
                <a:latin typeface="Inter"/>
              </a:rPr>
              <a:t>Capture images continuously from webcam</a:t>
            </a:r>
          </a:p>
          <a:p>
            <a:pPr>
              <a:lnSpc>
                <a:spcPts val="4480"/>
              </a:lnSpc>
            </a:pPr>
            <a:endParaRPr lang="en-US" sz="3200" dirty="0">
              <a:solidFill>
                <a:srgbClr val="504C44"/>
              </a:solidFill>
              <a:latin typeface="Inter"/>
            </a:endParaRPr>
          </a:p>
          <a:p>
            <a:pPr marL="690881" lvl="1" indent="-345440">
              <a:lnSpc>
                <a:spcPts val="4480"/>
              </a:lnSpc>
              <a:buFont typeface="Arial"/>
              <a:buChar char="•"/>
            </a:pPr>
            <a:r>
              <a:rPr lang="en-US" sz="3200" dirty="0" err="1">
                <a:solidFill>
                  <a:srgbClr val="504C44"/>
                </a:solidFill>
                <a:latin typeface="Inter"/>
              </a:rPr>
              <a:t>MediaPipe</a:t>
            </a:r>
            <a:r>
              <a:rPr lang="en-US" sz="3200" dirty="0">
                <a:solidFill>
                  <a:srgbClr val="504C44"/>
                </a:solidFill>
                <a:latin typeface="Inter"/>
              </a:rPr>
              <a:t> </a:t>
            </a:r>
            <a:r>
              <a:rPr lang="en-US" sz="3200" dirty="0" err="1">
                <a:solidFill>
                  <a:srgbClr val="504C44"/>
                </a:solidFill>
                <a:latin typeface="Inter"/>
              </a:rPr>
              <a:t>FaceMesh</a:t>
            </a:r>
            <a:endParaRPr lang="en-US" sz="3200" dirty="0">
              <a:solidFill>
                <a:srgbClr val="504C44"/>
              </a:solidFill>
              <a:latin typeface="Inter"/>
            </a:endParaRPr>
          </a:p>
          <a:p>
            <a:pPr marL="1381761" lvl="2" indent="-460587">
              <a:lnSpc>
                <a:spcPts val="4480"/>
              </a:lnSpc>
              <a:buFont typeface="Arial"/>
              <a:buChar char="⚬"/>
            </a:pPr>
            <a:r>
              <a:rPr lang="en-US" sz="3200" dirty="0">
                <a:solidFill>
                  <a:srgbClr val="504C44"/>
                </a:solidFill>
                <a:latin typeface="Inter"/>
              </a:rPr>
              <a:t>Process images, detect facial landmarks</a:t>
            </a:r>
          </a:p>
          <a:p>
            <a:pPr marL="1381761" lvl="2" indent="-460587">
              <a:lnSpc>
                <a:spcPts val="4480"/>
              </a:lnSpc>
              <a:buFont typeface="Arial"/>
              <a:buChar char="⚬"/>
            </a:pPr>
            <a:r>
              <a:rPr lang="en-US" sz="3200" dirty="0">
                <a:solidFill>
                  <a:srgbClr val="504C44"/>
                </a:solidFill>
                <a:latin typeface="Inter"/>
              </a:rPr>
              <a:t>468 facial landmarks, including eye </a:t>
            </a:r>
            <a:r>
              <a:rPr lang="en-US" sz="3200" dirty="0" err="1">
                <a:solidFill>
                  <a:srgbClr val="504C44"/>
                </a:solidFill>
                <a:latin typeface="Inter"/>
              </a:rPr>
              <a:t>centres</a:t>
            </a:r>
            <a:endParaRPr lang="en-US" sz="3200" dirty="0">
              <a:solidFill>
                <a:srgbClr val="504C44"/>
              </a:solidFill>
              <a:latin typeface="Inter"/>
            </a:endParaRPr>
          </a:p>
        </p:txBody>
      </p:sp>
      <p:pic>
        <p:nvPicPr>
          <p:cNvPr id="8" name="Picture 7">
            <a:extLst>
              <a:ext uri="{FF2B5EF4-FFF2-40B4-BE49-F238E27FC236}">
                <a16:creationId xmlns:a16="http://schemas.microsoft.com/office/drawing/2014/main" id="{753EA7D8-1CA6-772C-1280-A2E21155F8BF}"/>
              </a:ext>
            </a:extLst>
          </p:cNvPr>
          <p:cNvPicPr>
            <a:picLocks noChangeAspect="1"/>
          </p:cNvPicPr>
          <p:nvPr/>
        </p:nvPicPr>
        <p:blipFill rotWithShape="1">
          <a:blip r:embed="rId3">
            <a:extLst>
              <a:ext uri="{28A0092B-C50C-407E-A947-70E740481C1C}">
                <a14:useLocalDpi xmlns:a14="http://schemas.microsoft.com/office/drawing/2010/main" val="0"/>
              </a:ext>
            </a:extLst>
          </a:blip>
          <a:srcRect l="26471" t="6699" r="38235" b="10164"/>
          <a:stretch/>
        </p:blipFill>
        <p:spPr>
          <a:xfrm>
            <a:off x="12573000" y="2989274"/>
            <a:ext cx="4343400" cy="6394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7955" t="11233" r="31489" b="4911"/>
          <a:stretch>
            <a:fillRect/>
          </a:stretch>
        </p:blipFill>
        <p:spPr>
          <a:xfrm>
            <a:off x="12539377" y="3073991"/>
            <a:ext cx="4719923" cy="6099593"/>
          </a:xfrm>
          <a:prstGeom prst="rect">
            <a:avLst/>
          </a:prstGeom>
        </p:spPr>
      </p:pic>
      <p:pic>
        <p:nvPicPr>
          <p:cNvPr id="3" name="Picture 3"/>
          <p:cNvPicPr>
            <a:picLocks noChangeAspect="1"/>
          </p:cNvPicPr>
          <p:nvPr/>
        </p:nvPicPr>
        <p:blipFill>
          <a:blip r:embed="rId4"/>
          <a:srcRect/>
          <a:stretch>
            <a:fillRect/>
          </a:stretch>
        </p:blipFill>
        <p:spPr>
          <a:xfrm>
            <a:off x="1404291" y="6123787"/>
            <a:ext cx="9057977" cy="1167934"/>
          </a:xfrm>
          <a:prstGeom prst="rect">
            <a:avLst/>
          </a:prstGeom>
        </p:spPr>
      </p:pic>
      <p:sp>
        <p:nvSpPr>
          <p:cNvPr id="5" name="TextBox 5"/>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EYE TRACKING</a:t>
            </a:r>
          </a:p>
        </p:txBody>
      </p:sp>
      <p:sp>
        <p:nvSpPr>
          <p:cNvPr id="6" name="TextBox 6"/>
          <p:cNvSpPr txBox="1"/>
          <p:nvPr/>
        </p:nvSpPr>
        <p:spPr>
          <a:xfrm>
            <a:off x="1028700" y="4216666"/>
            <a:ext cx="10751785" cy="622935"/>
          </a:xfrm>
          <a:prstGeom prst="rect">
            <a:avLst/>
          </a:prstGeom>
        </p:spPr>
        <p:txBody>
          <a:bodyPr lIns="0" tIns="0" rIns="0" bIns="0" rtlCol="0" anchor="t">
            <a:spAutoFit/>
          </a:bodyPr>
          <a:lstStyle/>
          <a:p>
            <a:pPr>
              <a:lnSpc>
                <a:spcPts val="5040"/>
              </a:lnSpc>
            </a:pPr>
            <a:r>
              <a:rPr lang="en-US" sz="3600">
                <a:solidFill>
                  <a:srgbClr val="504C44"/>
                </a:solidFill>
                <a:latin typeface="Inter"/>
              </a:rPr>
              <a:t>Tracking point</a:t>
            </a:r>
          </a:p>
        </p:txBody>
      </p:sp>
      <p:sp>
        <p:nvSpPr>
          <p:cNvPr id="7" name="AutoShape 7"/>
          <p:cNvSpPr/>
          <p:nvPr/>
        </p:nvSpPr>
        <p:spPr>
          <a:xfrm>
            <a:off x="4779722" y="4566233"/>
            <a:ext cx="9706945" cy="1133560"/>
          </a:xfrm>
          <a:prstGeom prst="line">
            <a:avLst/>
          </a:prstGeom>
          <a:ln w="76200">
            <a:solidFill>
              <a:srgbClr val="FF0000"/>
            </a:solidFill>
            <a:headEnd type="none" w="sm" len="sm"/>
            <a:tailEnd type="triangle" w="lg" len="med"/>
          </a:ln>
        </p:spPr>
        <p:style>
          <a:lnRef idx="3">
            <a:schemeClr val="accent2"/>
          </a:lnRef>
          <a:fillRef idx="0">
            <a:schemeClr val="accent2"/>
          </a:fillRef>
          <a:effectRef idx="2">
            <a:schemeClr val="accent2"/>
          </a:effectRef>
          <a:fontRef idx="minor">
            <a:schemeClr val="tx1"/>
          </a:fontRef>
        </p:style>
      </p:sp>
      <p:sp>
        <p:nvSpPr>
          <p:cNvPr id="8" name="TextBox 3">
            <a:extLst>
              <a:ext uri="{FF2B5EF4-FFF2-40B4-BE49-F238E27FC236}">
                <a16:creationId xmlns:a16="http://schemas.microsoft.com/office/drawing/2014/main" id="{68D8ECC1-6B8D-093A-A28A-6A6B826005FD}"/>
              </a:ext>
            </a:extLst>
          </p:cNvPr>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03 IMPLEMENTATION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028700" y="4717804"/>
            <a:ext cx="7986248" cy="4540496"/>
          </a:xfrm>
          <a:prstGeom prst="rect">
            <a:avLst/>
          </a:prstGeom>
        </p:spPr>
      </p:pic>
      <p:pic>
        <p:nvPicPr>
          <p:cNvPr id="3" name="Picture 3"/>
          <p:cNvPicPr>
            <a:picLocks noChangeAspect="1"/>
          </p:cNvPicPr>
          <p:nvPr/>
        </p:nvPicPr>
        <p:blipFill>
          <a:blip r:embed="rId4"/>
          <a:srcRect/>
          <a:stretch>
            <a:fillRect/>
          </a:stretch>
        </p:blipFill>
        <p:spPr>
          <a:xfrm>
            <a:off x="11055093" y="3395218"/>
            <a:ext cx="6204207" cy="5863082"/>
          </a:xfrm>
          <a:prstGeom prst="rect">
            <a:avLst/>
          </a:prstGeom>
        </p:spPr>
      </p:pic>
      <p:sp>
        <p:nvSpPr>
          <p:cNvPr id="5" name="TextBox 5"/>
          <p:cNvSpPr txBox="1"/>
          <p:nvPr/>
        </p:nvSpPr>
        <p:spPr>
          <a:xfrm>
            <a:off x="1028700" y="1835857"/>
            <a:ext cx="16230600" cy="1384300"/>
          </a:xfrm>
          <a:prstGeom prst="rect">
            <a:avLst/>
          </a:prstGeom>
        </p:spPr>
        <p:txBody>
          <a:bodyPr lIns="0" tIns="0" rIns="0" bIns="0" rtlCol="0" anchor="t">
            <a:spAutoFit/>
          </a:bodyPr>
          <a:lstStyle/>
          <a:p>
            <a:pPr>
              <a:lnSpc>
                <a:spcPts val="5599"/>
              </a:lnSpc>
            </a:pPr>
            <a:r>
              <a:rPr lang="en-US" sz="3999" spc="399">
                <a:solidFill>
                  <a:srgbClr val="504C44"/>
                </a:solidFill>
                <a:latin typeface="Inter"/>
              </a:rPr>
              <a:t>GAZE ESTIMATION - RELATING TRACKING POINT TO GAZE POINT</a:t>
            </a:r>
          </a:p>
        </p:txBody>
      </p:sp>
      <p:sp>
        <p:nvSpPr>
          <p:cNvPr id="6" name="TextBox 6"/>
          <p:cNvSpPr txBox="1"/>
          <p:nvPr/>
        </p:nvSpPr>
        <p:spPr>
          <a:xfrm rot="-1095822">
            <a:off x="4866757" y="6081522"/>
            <a:ext cx="9809159" cy="919098"/>
          </a:xfrm>
          <a:prstGeom prst="rect">
            <a:avLst/>
          </a:prstGeom>
        </p:spPr>
        <p:txBody>
          <a:bodyPr lIns="0" tIns="0" rIns="0" bIns="0" rtlCol="0" anchor="t">
            <a:spAutoFit/>
          </a:bodyPr>
          <a:lstStyle/>
          <a:p>
            <a:pPr algn="ctr">
              <a:lnSpc>
                <a:spcPts val="7840"/>
              </a:lnSpc>
            </a:pPr>
            <a:r>
              <a:rPr lang="en-US" sz="5600" b="1" dirty="0">
                <a:ln w="22225">
                  <a:solidFill>
                    <a:schemeClr val="accent2"/>
                  </a:solidFill>
                  <a:prstDash val="solid"/>
                </a:ln>
                <a:solidFill>
                  <a:schemeClr val="accent2">
                    <a:lumMod val="40000"/>
                    <a:lumOff val="60000"/>
                  </a:schemeClr>
                </a:solidFill>
                <a:effectLst>
                  <a:outerShdw blurRad="50800" dist="38100" dir="2700000" algn="tl" rotWithShape="0">
                    <a:prstClr val="black">
                      <a:alpha val="40000"/>
                    </a:prstClr>
                  </a:outerShdw>
                </a:effectLst>
                <a:latin typeface="Inter Bold"/>
              </a:rPr>
              <a:t>LINEAR RELATIONSHIP</a:t>
            </a:r>
          </a:p>
        </p:txBody>
      </p:sp>
      <p:sp>
        <p:nvSpPr>
          <p:cNvPr id="8" name="TextBox 3">
            <a:extLst>
              <a:ext uri="{FF2B5EF4-FFF2-40B4-BE49-F238E27FC236}">
                <a16:creationId xmlns:a16="http://schemas.microsoft.com/office/drawing/2014/main" id="{C26FAFD8-9566-E1BF-24D2-04A313DAE7D0}"/>
              </a:ext>
            </a:extLst>
          </p:cNvPr>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03 IMPLEMENTATION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722202" y="5042870"/>
            <a:ext cx="8841357" cy="4997289"/>
          </a:xfrm>
          <a:prstGeom prst="rect">
            <a:avLst/>
          </a:prstGeom>
        </p:spPr>
      </p:pic>
      <p:sp>
        <p:nvSpPr>
          <p:cNvPr id="3" name="TextBox 3"/>
          <p:cNvSpPr txBox="1"/>
          <p:nvPr/>
        </p:nvSpPr>
        <p:spPr>
          <a:xfrm>
            <a:off x="1026461" y="2789890"/>
            <a:ext cx="16232839" cy="1976755"/>
          </a:xfrm>
          <a:prstGeom prst="rect">
            <a:avLst/>
          </a:prstGeom>
        </p:spPr>
        <p:txBody>
          <a:bodyPr lIns="0" tIns="0" rIns="0" bIns="0" rtlCol="0" anchor="t">
            <a:spAutoFit/>
          </a:bodyPr>
          <a:lstStyle/>
          <a:p>
            <a:pPr marL="604519" lvl="1" indent="-302260">
              <a:lnSpc>
                <a:spcPts val="3919"/>
              </a:lnSpc>
              <a:buFont typeface="Arial"/>
              <a:buChar char="•"/>
            </a:pPr>
            <a:r>
              <a:rPr lang="en-US" sz="2799" dirty="0">
                <a:solidFill>
                  <a:srgbClr val="504C44"/>
                </a:solidFill>
                <a:latin typeface="Inter"/>
              </a:rPr>
              <a:t>Collect more data</a:t>
            </a:r>
          </a:p>
          <a:p>
            <a:pPr marL="1209039" lvl="2" indent="-403013">
              <a:lnSpc>
                <a:spcPts val="3919"/>
              </a:lnSpc>
              <a:buFont typeface="Arial"/>
              <a:buChar char="⚬"/>
            </a:pPr>
            <a:r>
              <a:rPr lang="en-US" sz="2799" dirty="0">
                <a:solidFill>
                  <a:srgbClr val="504C44"/>
                </a:solidFill>
                <a:latin typeface="Inter"/>
              </a:rPr>
              <a:t>16 additional gaze points</a:t>
            </a:r>
          </a:p>
          <a:p>
            <a:pPr marL="1209039" lvl="2" indent="-403013">
              <a:lnSpc>
                <a:spcPts val="3919"/>
              </a:lnSpc>
              <a:buFont typeface="Arial"/>
              <a:buChar char="⚬"/>
            </a:pPr>
            <a:r>
              <a:rPr lang="en-US" sz="2799" dirty="0">
                <a:solidFill>
                  <a:srgbClr val="504C44"/>
                </a:solidFill>
                <a:latin typeface="Inter"/>
              </a:rPr>
              <a:t>Generate a random gaze point every 10 seconds within each grid, 20 per grid </a:t>
            </a:r>
          </a:p>
          <a:p>
            <a:pPr marL="1209039" lvl="2" indent="-403013">
              <a:lnSpc>
                <a:spcPts val="3919"/>
              </a:lnSpc>
              <a:buFont typeface="Arial"/>
              <a:buChar char="⚬"/>
            </a:pPr>
            <a:r>
              <a:rPr lang="en-US" sz="2799" dirty="0">
                <a:solidFill>
                  <a:srgbClr val="504C44"/>
                </a:solidFill>
                <a:latin typeface="Inter"/>
              </a:rPr>
              <a:t>Total of 680 tracking points collected</a:t>
            </a:r>
          </a:p>
        </p:txBody>
      </p:sp>
      <p:sp>
        <p:nvSpPr>
          <p:cNvPr id="5" name="TextBox 5"/>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a:solidFill>
                  <a:srgbClr val="504C44"/>
                </a:solidFill>
                <a:latin typeface="Inter"/>
              </a:rPr>
              <a:t>GAZE ESTIMATION - DATA COLLETION</a:t>
            </a:r>
          </a:p>
        </p:txBody>
      </p:sp>
      <p:sp>
        <p:nvSpPr>
          <p:cNvPr id="6" name="TextBox 3">
            <a:extLst>
              <a:ext uri="{FF2B5EF4-FFF2-40B4-BE49-F238E27FC236}">
                <a16:creationId xmlns:a16="http://schemas.microsoft.com/office/drawing/2014/main" id="{85F74C94-345A-DFAD-FFB0-33CEB52F83A0}"/>
              </a:ext>
            </a:extLst>
          </p:cNvPr>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03 IMPLEMENTATION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4529526" y="3543300"/>
            <a:ext cx="2395338" cy="547370"/>
          </a:xfrm>
          <a:prstGeom prst="rect">
            <a:avLst/>
          </a:prstGeom>
        </p:spPr>
        <p:txBody>
          <a:bodyPr lIns="0" tIns="0" rIns="0" bIns="0" rtlCol="0" anchor="t">
            <a:spAutoFit/>
          </a:bodyPr>
          <a:lstStyle/>
          <a:p>
            <a:pPr>
              <a:lnSpc>
                <a:spcPts val="4480"/>
              </a:lnSpc>
            </a:pPr>
            <a:r>
              <a:rPr lang="en-US" sz="3200">
                <a:solidFill>
                  <a:srgbClr val="504C44"/>
                </a:solidFill>
                <a:latin typeface="Inter"/>
              </a:rPr>
              <a:t>Introduction</a:t>
            </a:r>
          </a:p>
        </p:txBody>
      </p:sp>
      <p:sp>
        <p:nvSpPr>
          <p:cNvPr id="3" name="TextBox 3"/>
          <p:cNvSpPr txBox="1"/>
          <p:nvPr/>
        </p:nvSpPr>
        <p:spPr>
          <a:xfrm>
            <a:off x="3193642" y="3333417"/>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01</a:t>
            </a:r>
          </a:p>
        </p:txBody>
      </p:sp>
      <p:sp>
        <p:nvSpPr>
          <p:cNvPr id="6" name="TextBox 6"/>
          <p:cNvSpPr txBox="1"/>
          <p:nvPr/>
        </p:nvSpPr>
        <p:spPr>
          <a:xfrm>
            <a:off x="4529526" y="4753233"/>
            <a:ext cx="5061051" cy="547370"/>
          </a:xfrm>
          <a:prstGeom prst="rect">
            <a:avLst/>
          </a:prstGeom>
        </p:spPr>
        <p:txBody>
          <a:bodyPr lIns="0" tIns="0" rIns="0" bIns="0" rtlCol="0" anchor="t">
            <a:spAutoFit/>
          </a:bodyPr>
          <a:lstStyle/>
          <a:p>
            <a:pPr>
              <a:lnSpc>
                <a:spcPts val="4480"/>
              </a:lnSpc>
            </a:pPr>
            <a:r>
              <a:rPr lang="en-US" sz="3200">
                <a:solidFill>
                  <a:srgbClr val="504C44"/>
                </a:solidFill>
                <a:latin typeface="Inter"/>
              </a:rPr>
              <a:t>System Design &amp; Analysis</a:t>
            </a:r>
          </a:p>
        </p:txBody>
      </p:sp>
      <p:sp>
        <p:nvSpPr>
          <p:cNvPr id="7" name="TextBox 7"/>
          <p:cNvSpPr txBox="1"/>
          <p:nvPr/>
        </p:nvSpPr>
        <p:spPr>
          <a:xfrm>
            <a:off x="3193642" y="4542079"/>
            <a:ext cx="1135110" cy="929037"/>
          </a:xfrm>
          <a:prstGeom prst="rect">
            <a:avLst/>
          </a:prstGeom>
        </p:spPr>
        <p:txBody>
          <a:bodyPr lIns="0" tIns="0" rIns="0" bIns="0" rtlCol="0" anchor="t">
            <a:spAutoFit/>
          </a:bodyPr>
          <a:lstStyle/>
          <a:p>
            <a:pPr algn="ctr">
              <a:lnSpc>
                <a:spcPts val="7593"/>
              </a:lnSpc>
            </a:pPr>
            <a:r>
              <a:rPr lang="en-US" sz="5423" dirty="0">
                <a:solidFill>
                  <a:srgbClr val="504C44">
                    <a:alpha val="19608"/>
                  </a:srgbClr>
                </a:solidFill>
                <a:latin typeface="Inter"/>
              </a:rPr>
              <a:t>02</a:t>
            </a:r>
          </a:p>
        </p:txBody>
      </p:sp>
      <p:sp>
        <p:nvSpPr>
          <p:cNvPr id="8" name="TextBox 8"/>
          <p:cNvSpPr txBox="1"/>
          <p:nvPr/>
        </p:nvSpPr>
        <p:spPr>
          <a:xfrm>
            <a:off x="4529526" y="6024547"/>
            <a:ext cx="3100830" cy="547370"/>
          </a:xfrm>
          <a:prstGeom prst="rect">
            <a:avLst/>
          </a:prstGeom>
        </p:spPr>
        <p:txBody>
          <a:bodyPr lIns="0" tIns="0" rIns="0" bIns="0" rtlCol="0" anchor="t">
            <a:spAutoFit/>
          </a:bodyPr>
          <a:lstStyle/>
          <a:p>
            <a:pPr>
              <a:lnSpc>
                <a:spcPts val="4480"/>
              </a:lnSpc>
            </a:pPr>
            <a:r>
              <a:rPr lang="en-US" sz="3200" dirty="0">
                <a:solidFill>
                  <a:srgbClr val="504C44"/>
                </a:solidFill>
                <a:latin typeface="Inter"/>
              </a:rPr>
              <a:t>Implementation</a:t>
            </a:r>
          </a:p>
        </p:txBody>
      </p:sp>
      <p:sp>
        <p:nvSpPr>
          <p:cNvPr id="9" name="TextBox 9"/>
          <p:cNvSpPr txBox="1"/>
          <p:nvPr/>
        </p:nvSpPr>
        <p:spPr>
          <a:xfrm>
            <a:off x="3193642" y="5812124"/>
            <a:ext cx="1135110" cy="929037"/>
          </a:xfrm>
          <a:prstGeom prst="rect">
            <a:avLst/>
          </a:prstGeom>
        </p:spPr>
        <p:txBody>
          <a:bodyPr lIns="0" tIns="0" rIns="0" bIns="0" rtlCol="0" anchor="t">
            <a:spAutoFit/>
          </a:bodyPr>
          <a:lstStyle/>
          <a:p>
            <a:pPr algn="ctr">
              <a:lnSpc>
                <a:spcPts val="7593"/>
              </a:lnSpc>
            </a:pPr>
            <a:r>
              <a:rPr lang="en-US" sz="5423" dirty="0">
                <a:solidFill>
                  <a:srgbClr val="504C44">
                    <a:alpha val="19608"/>
                  </a:srgbClr>
                </a:solidFill>
                <a:latin typeface="Inter"/>
              </a:rPr>
              <a:t>03</a:t>
            </a:r>
          </a:p>
        </p:txBody>
      </p:sp>
      <p:sp>
        <p:nvSpPr>
          <p:cNvPr id="10" name="TextBox 10"/>
          <p:cNvSpPr txBox="1"/>
          <p:nvPr/>
        </p:nvSpPr>
        <p:spPr>
          <a:xfrm>
            <a:off x="4421981" y="2153525"/>
            <a:ext cx="9244012" cy="679450"/>
          </a:xfrm>
          <a:prstGeom prst="rect">
            <a:avLst/>
          </a:prstGeom>
        </p:spPr>
        <p:txBody>
          <a:bodyPr lIns="0" tIns="0" rIns="0" bIns="0" rtlCol="0" anchor="t">
            <a:spAutoFit/>
          </a:bodyPr>
          <a:lstStyle/>
          <a:p>
            <a:pPr algn="ctr">
              <a:lnSpc>
                <a:spcPts val="5599"/>
              </a:lnSpc>
            </a:pPr>
            <a:r>
              <a:rPr lang="en-US" sz="3999" spc="799" dirty="0">
                <a:solidFill>
                  <a:srgbClr val="504C44"/>
                </a:solidFill>
                <a:latin typeface="Inter Bold"/>
              </a:rPr>
              <a:t>AGENDA</a:t>
            </a:r>
          </a:p>
        </p:txBody>
      </p:sp>
      <p:sp>
        <p:nvSpPr>
          <p:cNvPr id="11" name="TextBox 11"/>
          <p:cNvSpPr txBox="1"/>
          <p:nvPr/>
        </p:nvSpPr>
        <p:spPr>
          <a:xfrm>
            <a:off x="12039600" y="3543300"/>
            <a:ext cx="2582611" cy="547370"/>
          </a:xfrm>
          <a:prstGeom prst="rect">
            <a:avLst/>
          </a:prstGeom>
        </p:spPr>
        <p:txBody>
          <a:bodyPr lIns="0" tIns="0" rIns="0" bIns="0" rtlCol="0" anchor="t">
            <a:spAutoFit/>
          </a:bodyPr>
          <a:lstStyle/>
          <a:p>
            <a:pPr>
              <a:lnSpc>
                <a:spcPts val="4480"/>
              </a:lnSpc>
            </a:pPr>
            <a:r>
              <a:rPr lang="en-US" sz="3200">
                <a:solidFill>
                  <a:srgbClr val="504C44"/>
                </a:solidFill>
                <a:latin typeface="Inter"/>
              </a:rPr>
              <a:t>User Studies</a:t>
            </a:r>
          </a:p>
        </p:txBody>
      </p:sp>
      <p:sp>
        <p:nvSpPr>
          <p:cNvPr id="12" name="TextBox 12"/>
          <p:cNvSpPr txBox="1"/>
          <p:nvPr/>
        </p:nvSpPr>
        <p:spPr>
          <a:xfrm>
            <a:off x="10703716" y="3333416"/>
            <a:ext cx="1135110" cy="929037"/>
          </a:xfrm>
          <a:prstGeom prst="rect">
            <a:avLst/>
          </a:prstGeom>
        </p:spPr>
        <p:txBody>
          <a:bodyPr lIns="0" tIns="0" rIns="0" bIns="0" rtlCol="0" anchor="t">
            <a:spAutoFit/>
          </a:bodyPr>
          <a:lstStyle/>
          <a:p>
            <a:pPr algn="ctr">
              <a:lnSpc>
                <a:spcPts val="7593"/>
              </a:lnSpc>
            </a:pPr>
            <a:r>
              <a:rPr lang="en-US" sz="5423" dirty="0">
                <a:solidFill>
                  <a:srgbClr val="504C44">
                    <a:alpha val="19608"/>
                  </a:srgbClr>
                </a:solidFill>
                <a:latin typeface="Inter"/>
              </a:rPr>
              <a:t>04</a:t>
            </a:r>
          </a:p>
        </p:txBody>
      </p:sp>
      <p:sp>
        <p:nvSpPr>
          <p:cNvPr id="13" name="TextBox 13"/>
          <p:cNvSpPr txBox="1"/>
          <p:nvPr/>
        </p:nvSpPr>
        <p:spPr>
          <a:xfrm>
            <a:off x="12039600" y="4756150"/>
            <a:ext cx="2244642" cy="547370"/>
          </a:xfrm>
          <a:prstGeom prst="rect">
            <a:avLst/>
          </a:prstGeom>
        </p:spPr>
        <p:txBody>
          <a:bodyPr lIns="0" tIns="0" rIns="0" bIns="0" rtlCol="0" anchor="t">
            <a:spAutoFit/>
          </a:bodyPr>
          <a:lstStyle/>
          <a:p>
            <a:pPr>
              <a:lnSpc>
                <a:spcPts val="4480"/>
              </a:lnSpc>
            </a:pPr>
            <a:r>
              <a:rPr lang="en-US" sz="3200">
                <a:solidFill>
                  <a:srgbClr val="504C44"/>
                </a:solidFill>
                <a:latin typeface="Inter"/>
              </a:rPr>
              <a:t>Conclusion</a:t>
            </a:r>
          </a:p>
        </p:txBody>
      </p:sp>
      <p:sp>
        <p:nvSpPr>
          <p:cNvPr id="14" name="TextBox 14"/>
          <p:cNvSpPr txBox="1"/>
          <p:nvPr/>
        </p:nvSpPr>
        <p:spPr>
          <a:xfrm>
            <a:off x="10703716" y="4546266"/>
            <a:ext cx="1135110" cy="929037"/>
          </a:xfrm>
          <a:prstGeom prst="rect">
            <a:avLst/>
          </a:prstGeom>
        </p:spPr>
        <p:txBody>
          <a:bodyPr lIns="0" tIns="0" rIns="0" bIns="0" rtlCol="0" anchor="t">
            <a:spAutoFit/>
          </a:bodyPr>
          <a:lstStyle/>
          <a:p>
            <a:pPr algn="ctr">
              <a:lnSpc>
                <a:spcPts val="7593"/>
              </a:lnSpc>
            </a:pPr>
            <a:r>
              <a:rPr lang="en-US" sz="5423" dirty="0">
                <a:solidFill>
                  <a:srgbClr val="504C44">
                    <a:alpha val="19608"/>
                  </a:srgbClr>
                </a:solidFill>
                <a:latin typeface="Inter"/>
              </a:rPr>
              <a:t>05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2205812" y="6209638"/>
            <a:ext cx="14023844" cy="3048662"/>
          </a:xfrm>
          <a:prstGeom prst="rect">
            <a:avLst/>
          </a:prstGeom>
        </p:spPr>
      </p:pic>
      <p:sp>
        <p:nvSpPr>
          <p:cNvPr id="4" name="TextBox 4"/>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a:solidFill>
                  <a:srgbClr val="504C44"/>
                </a:solidFill>
                <a:latin typeface="Inter"/>
              </a:rPr>
              <a:t>GAZE ESTIMATION - LINEAR REGRESSION MODEL</a:t>
            </a:r>
          </a:p>
        </p:txBody>
      </p:sp>
      <p:sp>
        <p:nvSpPr>
          <p:cNvPr id="5" name="TextBox 5"/>
          <p:cNvSpPr txBox="1"/>
          <p:nvPr/>
        </p:nvSpPr>
        <p:spPr>
          <a:xfrm>
            <a:off x="1028700" y="3374730"/>
            <a:ext cx="16230600" cy="1899285"/>
          </a:xfrm>
          <a:prstGeom prst="rect">
            <a:avLst/>
          </a:prstGeom>
        </p:spPr>
        <p:txBody>
          <a:bodyPr lIns="0" tIns="0" rIns="0" bIns="0" rtlCol="0" anchor="t">
            <a:spAutoFit/>
          </a:bodyPr>
          <a:lstStyle/>
          <a:p>
            <a:pPr marL="777240" lvl="1" indent="-388620">
              <a:lnSpc>
                <a:spcPts val="5040"/>
              </a:lnSpc>
              <a:buFont typeface="Arial"/>
              <a:buChar char="•"/>
            </a:pPr>
            <a:r>
              <a:rPr lang="en-US" sz="3600" dirty="0">
                <a:solidFill>
                  <a:srgbClr val="504C44"/>
                </a:solidFill>
                <a:latin typeface="Inter"/>
              </a:rPr>
              <a:t>Scikit-Learn library's linear regression model </a:t>
            </a:r>
          </a:p>
          <a:p>
            <a:pPr marL="1554480" lvl="2" indent="-518160">
              <a:lnSpc>
                <a:spcPts val="5040"/>
              </a:lnSpc>
              <a:buFont typeface="Arial"/>
              <a:buChar char="⚬"/>
            </a:pPr>
            <a:r>
              <a:rPr lang="en-US" sz="3600" dirty="0">
                <a:solidFill>
                  <a:srgbClr val="504C44"/>
                </a:solidFill>
                <a:latin typeface="Inter"/>
              </a:rPr>
              <a:t>X – mean tracking point coordinates</a:t>
            </a:r>
          </a:p>
          <a:p>
            <a:pPr marL="1554480" lvl="2" indent="-518160">
              <a:lnSpc>
                <a:spcPts val="5040"/>
              </a:lnSpc>
              <a:buFont typeface="Arial"/>
              <a:buChar char="⚬"/>
            </a:pPr>
            <a:r>
              <a:rPr lang="en-US" sz="3600" dirty="0">
                <a:solidFill>
                  <a:srgbClr val="504C44"/>
                </a:solidFill>
                <a:latin typeface="Inter"/>
              </a:rPr>
              <a:t>Y - gaze coordinates </a:t>
            </a:r>
          </a:p>
        </p:txBody>
      </p:sp>
      <p:sp>
        <p:nvSpPr>
          <p:cNvPr id="6" name="TextBox 3">
            <a:extLst>
              <a:ext uri="{FF2B5EF4-FFF2-40B4-BE49-F238E27FC236}">
                <a16:creationId xmlns:a16="http://schemas.microsoft.com/office/drawing/2014/main" id="{80BC7551-4620-BB79-28A9-1D066FD5CFC7}"/>
              </a:ext>
            </a:extLst>
          </p:cNvPr>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03 IMPLEMENTATION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9144000" y="2791532"/>
            <a:ext cx="7624786" cy="7065784"/>
          </a:xfrm>
          <a:prstGeom prst="rect">
            <a:avLst/>
          </a:prstGeom>
        </p:spPr>
      </p:pic>
      <p:sp>
        <p:nvSpPr>
          <p:cNvPr id="4" name="TextBox 4"/>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a:solidFill>
                  <a:srgbClr val="504C44"/>
                </a:solidFill>
                <a:latin typeface="Inter"/>
              </a:rPr>
              <a:t>GAZE ESTIMATION - LINEAR REGRESSION MODEL</a:t>
            </a:r>
          </a:p>
        </p:txBody>
      </p:sp>
      <p:sp>
        <p:nvSpPr>
          <p:cNvPr id="5" name="TextBox 5"/>
          <p:cNvSpPr txBox="1"/>
          <p:nvPr/>
        </p:nvSpPr>
        <p:spPr>
          <a:xfrm>
            <a:off x="1028700" y="3374730"/>
            <a:ext cx="7807353" cy="4451985"/>
          </a:xfrm>
          <a:prstGeom prst="rect">
            <a:avLst/>
          </a:prstGeom>
        </p:spPr>
        <p:txBody>
          <a:bodyPr lIns="0" tIns="0" rIns="0" bIns="0" rtlCol="0" anchor="t">
            <a:spAutoFit/>
          </a:bodyPr>
          <a:lstStyle/>
          <a:p>
            <a:pPr marL="777240" lvl="1" indent="-388620">
              <a:lnSpc>
                <a:spcPts val="5040"/>
              </a:lnSpc>
              <a:buFont typeface="Arial"/>
              <a:buChar char="•"/>
            </a:pPr>
            <a:r>
              <a:rPr lang="en-US" sz="3600">
                <a:solidFill>
                  <a:srgbClr val="504C44"/>
                </a:solidFill>
                <a:latin typeface="Inter"/>
              </a:rPr>
              <a:t>Model Accuracy</a:t>
            </a:r>
          </a:p>
          <a:p>
            <a:pPr marL="1554480" lvl="2" indent="-518160">
              <a:lnSpc>
                <a:spcPts val="5040"/>
              </a:lnSpc>
              <a:buFont typeface="Arial"/>
              <a:buChar char="⚬"/>
            </a:pPr>
            <a:r>
              <a:rPr lang="en-US" sz="3600">
                <a:solidFill>
                  <a:srgbClr val="504C44"/>
                </a:solidFill>
                <a:latin typeface="Inter"/>
              </a:rPr>
              <a:t>R  score - 0.953</a:t>
            </a:r>
          </a:p>
          <a:p>
            <a:pPr marL="1554480" lvl="2" indent="-518160">
              <a:lnSpc>
                <a:spcPts val="5040"/>
              </a:lnSpc>
              <a:buFont typeface="Arial"/>
              <a:buChar char="⚬"/>
            </a:pPr>
            <a:r>
              <a:rPr lang="en-US" sz="3600">
                <a:solidFill>
                  <a:srgbClr val="504C44"/>
                </a:solidFill>
                <a:latin typeface="Inter"/>
              </a:rPr>
              <a:t>Plot the graphs of tracking point coordinates against both the actual gaze coordinates and the model-predicted gaze coordinates</a:t>
            </a:r>
          </a:p>
        </p:txBody>
      </p:sp>
      <p:sp>
        <p:nvSpPr>
          <p:cNvPr id="6" name="TextBox 6"/>
          <p:cNvSpPr txBox="1"/>
          <p:nvPr/>
        </p:nvSpPr>
        <p:spPr>
          <a:xfrm>
            <a:off x="2875431" y="3898941"/>
            <a:ext cx="207066" cy="405765"/>
          </a:xfrm>
          <a:prstGeom prst="rect">
            <a:avLst/>
          </a:prstGeom>
        </p:spPr>
        <p:txBody>
          <a:bodyPr lIns="0" tIns="0" rIns="0" bIns="0" rtlCol="0" anchor="t">
            <a:spAutoFit/>
          </a:bodyPr>
          <a:lstStyle/>
          <a:p>
            <a:pPr>
              <a:lnSpc>
                <a:spcPts val="3359"/>
              </a:lnSpc>
            </a:pPr>
            <a:r>
              <a:rPr lang="en-US" sz="2400">
                <a:solidFill>
                  <a:srgbClr val="504C44"/>
                </a:solidFill>
                <a:latin typeface="Inter"/>
              </a:rPr>
              <a:t>2</a:t>
            </a:r>
          </a:p>
        </p:txBody>
      </p:sp>
      <p:sp>
        <p:nvSpPr>
          <p:cNvPr id="7" name="TextBox 3">
            <a:extLst>
              <a:ext uri="{FF2B5EF4-FFF2-40B4-BE49-F238E27FC236}">
                <a16:creationId xmlns:a16="http://schemas.microsoft.com/office/drawing/2014/main" id="{4E5ACEBB-5C1E-9997-8C04-FF480914F293}"/>
              </a:ext>
            </a:extLst>
          </p:cNvPr>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03 IMPLEMENTATION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028700" y="2791532"/>
            <a:ext cx="6456083" cy="7093307"/>
          </a:xfrm>
          <a:prstGeom prst="rect">
            <a:avLst/>
          </a:prstGeom>
        </p:spPr>
      </p:pic>
      <p:pic>
        <p:nvPicPr>
          <p:cNvPr id="3" name="Picture 3"/>
          <p:cNvPicPr>
            <a:picLocks noChangeAspect="1"/>
          </p:cNvPicPr>
          <p:nvPr/>
        </p:nvPicPr>
        <p:blipFill>
          <a:blip r:embed="rId4"/>
          <a:srcRect/>
          <a:stretch>
            <a:fillRect/>
          </a:stretch>
        </p:blipFill>
        <p:spPr>
          <a:xfrm>
            <a:off x="8590000" y="2791532"/>
            <a:ext cx="8669300" cy="3275069"/>
          </a:xfrm>
          <a:prstGeom prst="rect">
            <a:avLst/>
          </a:prstGeom>
        </p:spPr>
      </p:pic>
      <p:pic>
        <p:nvPicPr>
          <p:cNvPr id="4" name="Picture 4"/>
          <p:cNvPicPr>
            <a:picLocks noChangeAspect="1"/>
          </p:cNvPicPr>
          <p:nvPr/>
        </p:nvPicPr>
        <p:blipFill>
          <a:blip r:embed="rId5"/>
          <a:srcRect l="10438" t="26540" r="10336" b="26148"/>
          <a:stretch>
            <a:fillRect/>
          </a:stretch>
        </p:blipFill>
        <p:spPr>
          <a:xfrm>
            <a:off x="8590000" y="6342825"/>
            <a:ext cx="8669300" cy="3235649"/>
          </a:xfrm>
          <a:prstGeom prst="rect">
            <a:avLst/>
          </a:prstGeom>
        </p:spPr>
      </p:pic>
      <p:sp>
        <p:nvSpPr>
          <p:cNvPr id="6" name="TextBox 6"/>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a:solidFill>
                  <a:srgbClr val="504C44"/>
                </a:solidFill>
                <a:latin typeface="Inter"/>
              </a:rPr>
              <a:t>LTNK KEYBOARD</a:t>
            </a:r>
          </a:p>
        </p:txBody>
      </p:sp>
      <p:sp>
        <p:nvSpPr>
          <p:cNvPr id="7" name="TextBox 3">
            <a:extLst>
              <a:ext uri="{FF2B5EF4-FFF2-40B4-BE49-F238E27FC236}">
                <a16:creationId xmlns:a16="http://schemas.microsoft.com/office/drawing/2014/main" id="{CCC74417-D937-4FF5-3EE7-96E7F0DE64DD}"/>
              </a:ext>
            </a:extLst>
          </p:cNvPr>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03 IMPLEMENTATION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136447" y="3205649"/>
            <a:ext cx="9701412" cy="6052651"/>
          </a:xfrm>
          <a:prstGeom prst="rect">
            <a:avLst/>
          </a:prstGeom>
        </p:spPr>
      </p:pic>
      <p:sp>
        <p:nvSpPr>
          <p:cNvPr id="4" name="TextBox 4"/>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a:solidFill>
                  <a:srgbClr val="504C44"/>
                </a:solidFill>
                <a:latin typeface="Inter"/>
              </a:rPr>
              <a:t>GUI</a:t>
            </a:r>
          </a:p>
        </p:txBody>
      </p:sp>
      <p:sp>
        <p:nvSpPr>
          <p:cNvPr id="5" name="TextBox 5"/>
          <p:cNvSpPr txBox="1"/>
          <p:nvPr/>
        </p:nvSpPr>
        <p:spPr>
          <a:xfrm>
            <a:off x="13487400" y="6925517"/>
            <a:ext cx="4611946" cy="986155"/>
          </a:xfrm>
          <a:prstGeom prst="rect">
            <a:avLst/>
          </a:prstGeom>
        </p:spPr>
        <p:txBody>
          <a:bodyPr lIns="0" tIns="0" rIns="0" bIns="0" rtlCol="0" anchor="t">
            <a:spAutoFit/>
          </a:bodyPr>
          <a:lstStyle/>
          <a:p>
            <a:pPr>
              <a:lnSpc>
                <a:spcPts val="3919"/>
              </a:lnSpc>
            </a:pPr>
            <a:r>
              <a:rPr lang="en-US" sz="2799" dirty="0">
                <a:solidFill>
                  <a:srgbClr val="504C44"/>
                </a:solidFill>
                <a:latin typeface="Inter"/>
              </a:rPr>
              <a:t>Keyboard situated in the </a:t>
            </a:r>
            <a:r>
              <a:rPr lang="en-US" sz="2799" dirty="0" err="1">
                <a:solidFill>
                  <a:srgbClr val="504C44"/>
                </a:solidFill>
                <a:latin typeface="Inter"/>
              </a:rPr>
              <a:t>centre</a:t>
            </a:r>
            <a:endParaRPr lang="en-US" sz="2799" dirty="0">
              <a:solidFill>
                <a:srgbClr val="504C44"/>
              </a:solidFill>
              <a:latin typeface="Inter"/>
            </a:endParaRPr>
          </a:p>
        </p:txBody>
      </p:sp>
      <p:sp>
        <p:nvSpPr>
          <p:cNvPr id="6" name="TextBox 6"/>
          <p:cNvSpPr txBox="1"/>
          <p:nvPr/>
        </p:nvSpPr>
        <p:spPr>
          <a:xfrm>
            <a:off x="13254199" y="3583303"/>
            <a:ext cx="4611946" cy="490855"/>
          </a:xfrm>
          <a:prstGeom prst="rect">
            <a:avLst/>
          </a:prstGeom>
        </p:spPr>
        <p:txBody>
          <a:bodyPr lIns="0" tIns="0" rIns="0" bIns="0" rtlCol="0" anchor="t">
            <a:spAutoFit/>
          </a:bodyPr>
          <a:lstStyle/>
          <a:p>
            <a:pPr>
              <a:lnSpc>
                <a:spcPts val="3919"/>
              </a:lnSpc>
            </a:pPr>
            <a:r>
              <a:rPr lang="en-US" sz="2799">
                <a:solidFill>
                  <a:srgbClr val="504C44"/>
                </a:solidFill>
                <a:latin typeface="Inter"/>
              </a:rPr>
              <a:t>Display for selected keys</a:t>
            </a:r>
          </a:p>
        </p:txBody>
      </p:sp>
      <p:sp>
        <p:nvSpPr>
          <p:cNvPr id="7" name="AutoShape 7"/>
          <p:cNvSpPr/>
          <p:nvPr/>
        </p:nvSpPr>
        <p:spPr>
          <a:xfrm flipV="1">
            <a:off x="8027897" y="3862068"/>
            <a:ext cx="4918932" cy="212090"/>
          </a:xfrm>
          <a:prstGeom prst="line">
            <a:avLst/>
          </a:prstGeom>
          <a:ln w="76200">
            <a:solidFill>
              <a:srgbClr val="FF0000"/>
            </a:solidFill>
            <a:headEnd type="triangle" w="lg" len="med"/>
            <a:tailEnd type="none" w="sm" len="sm"/>
          </a:ln>
        </p:spPr>
        <p:style>
          <a:lnRef idx="3">
            <a:schemeClr val="accent2"/>
          </a:lnRef>
          <a:fillRef idx="0">
            <a:schemeClr val="accent2"/>
          </a:fillRef>
          <a:effectRef idx="2">
            <a:schemeClr val="accent2"/>
          </a:effectRef>
          <a:fontRef idx="minor">
            <a:schemeClr val="tx1"/>
          </a:fontRef>
        </p:style>
        <p:txBody>
          <a:bodyPr/>
          <a:lstStyle/>
          <a:p>
            <a:endParaRPr lang="en-US" dirty="0"/>
          </a:p>
        </p:txBody>
      </p:sp>
      <p:sp>
        <p:nvSpPr>
          <p:cNvPr id="8" name="AutoShape 8"/>
          <p:cNvSpPr/>
          <p:nvPr/>
        </p:nvSpPr>
        <p:spPr>
          <a:xfrm>
            <a:off x="8027897" y="6212942"/>
            <a:ext cx="5226302" cy="1205653"/>
          </a:xfrm>
          <a:prstGeom prst="line">
            <a:avLst/>
          </a:prstGeom>
          <a:ln w="76200">
            <a:solidFill>
              <a:srgbClr val="FF0000"/>
            </a:solidFill>
            <a:headEnd type="triangle" w="lg" len="med"/>
            <a:tailEnd type="none" w="sm" len="sm"/>
          </a:ln>
        </p:spPr>
        <p:style>
          <a:lnRef idx="3">
            <a:schemeClr val="accent2"/>
          </a:lnRef>
          <a:fillRef idx="0">
            <a:schemeClr val="accent2"/>
          </a:fillRef>
          <a:effectRef idx="2">
            <a:schemeClr val="accent2"/>
          </a:effectRef>
          <a:fontRef idx="minor">
            <a:schemeClr val="tx1"/>
          </a:fontRef>
        </p:style>
      </p:sp>
      <p:sp>
        <p:nvSpPr>
          <p:cNvPr id="9" name="TextBox 3">
            <a:extLst>
              <a:ext uri="{FF2B5EF4-FFF2-40B4-BE49-F238E27FC236}">
                <a16:creationId xmlns:a16="http://schemas.microsoft.com/office/drawing/2014/main" id="{21C0C7D0-036A-0D76-774F-47967CB1822A}"/>
              </a:ext>
            </a:extLst>
          </p:cNvPr>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03 IMPLEMENTATION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TextBox 4"/>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5" name="TextBox 5"/>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a:solidFill>
                  <a:srgbClr val="504C44"/>
                </a:solidFill>
                <a:latin typeface="Inter"/>
              </a:rPr>
              <a:t>SETUP</a:t>
            </a:r>
          </a:p>
        </p:txBody>
      </p:sp>
      <p:sp>
        <p:nvSpPr>
          <p:cNvPr id="6" name="TextBox 6"/>
          <p:cNvSpPr txBox="1"/>
          <p:nvPr/>
        </p:nvSpPr>
        <p:spPr>
          <a:xfrm>
            <a:off x="1028700" y="3384255"/>
            <a:ext cx="8834817" cy="2795270"/>
          </a:xfrm>
          <a:prstGeom prst="rect">
            <a:avLst/>
          </a:prstGeom>
        </p:spPr>
        <p:txBody>
          <a:bodyPr lIns="0" tIns="0" rIns="0" bIns="0" rtlCol="0" anchor="t">
            <a:spAutoFit/>
          </a:bodyPr>
          <a:lstStyle/>
          <a:p>
            <a:pPr marL="690879" lvl="1" indent="-345439">
              <a:lnSpc>
                <a:spcPts val="4479"/>
              </a:lnSpc>
              <a:buFont typeface="Arial"/>
              <a:buChar char="•"/>
            </a:pPr>
            <a:r>
              <a:rPr lang="en-US" sz="3199">
                <a:solidFill>
                  <a:srgbClr val="504C44"/>
                </a:solidFill>
                <a:latin typeface="Inter"/>
              </a:rPr>
              <a:t>Same setup is used for all user studies</a:t>
            </a:r>
          </a:p>
          <a:p>
            <a:pPr marL="690879" lvl="1" indent="-345439">
              <a:lnSpc>
                <a:spcPts val="4479"/>
              </a:lnSpc>
              <a:buFont typeface="Arial"/>
              <a:buChar char="•"/>
            </a:pPr>
            <a:r>
              <a:rPr lang="en-US" sz="3199">
                <a:solidFill>
                  <a:srgbClr val="504C44"/>
                </a:solidFill>
                <a:latin typeface="Inter"/>
              </a:rPr>
              <a:t>Data collected:</a:t>
            </a:r>
          </a:p>
          <a:p>
            <a:pPr marL="1381758" lvl="2" indent="-460586">
              <a:lnSpc>
                <a:spcPts val="4479"/>
              </a:lnSpc>
              <a:buFont typeface="Arial"/>
              <a:buChar char="⚬"/>
            </a:pPr>
            <a:r>
              <a:rPr lang="en-US" sz="3199">
                <a:solidFill>
                  <a:srgbClr val="504C44"/>
                </a:solidFill>
                <a:latin typeface="Inter"/>
              </a:rPr>
              <a:t>Sequence of typing prompts</a:t>
            </a:r>
          </a:p>
          <a:p>
            <a:pPr marL="1381758" lvl="2" indent="-460586">
              <a:lnSpc>
                <a:spcPts val="4479"/>
              </a:lnSpc>
              <a:buFont typeface="Arial"/>
              <a:buChar char="⚬"/>
            </a:pPr>
            <a:r>
              <a:rPr lang="en-US" sz="3199">
                <a:solidFill>
                  <a:srgbClr val="504C44"/>
                </a:solidFill>
                <a:latin typeface="Inter"/>
              </a:rPr>
              <a:t>Sequence of participants' inputs</a:t>
            </a:r>
          </a:p>
          <a:p>
            <a:pPr marL="1381758" lvl="2" indent="-460586">
              <a:lnSpc>
                <a:spcPts val="4479"/>
              </a:lnSpc>
              <a:buFont typeface="Arial"/>
              <a:buChar char="⚬"/>
            </a:pPr>
            <a:r>
              <a:rPr lang="en-US" sz="3199">
                <a:solidFill>
                  <a:srgbClr val="504C44"/>
                </a:solidFill>
                <a:latin typeface="Inter"/>
              </a:rPr>
              <a:t>Time taken to eye type each input</a:t>
            </a:r>
          </a:p>
        </p:txBody>
      </p:sp>
      <p:pic>
        <p:nvPicPr>
          <p:cNvPr id="1028" name="Picture 4" descr="Texavi - User Studies and Research">
            <a:extLst>
              <a:ext uri="{FF2B5EF4-FFF2-40B4-BE49-F238E27FC236}">
                <a16:creationId xmlns:a16="http://schemas.microsoft.com/office/drawing/2014/main" id="{310DD3B9-8DD2-55FF-0F0A-2966DA4C4E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3431" y="4769916"/>
            <a:ext cx="5925869" cy="48824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 name="TextBox 3"/>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01 USER STUDIES</a:t>
            </a:r>
          </a:p>
        </p:txBody>
      </p:sp>
      <p:sp>
        <p:nvSpPr>
          <p:cNvPr id="4" name="TextBox 4"/>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err="1">
                <a:solidFill>
                  <a:srgbClr val="504C44"/>
                </a:solidFill>
                <a:latin typeface="Inter"/>
              </a:rPr>
              <a:t>i</a:t>
            </a:r>
            <a:r>
              <a:rPr lang="en-US" sz="3999" spc="399" dirty="0">
                <a:solidFill>
                  <a:srgbClr val="504C44"/>
                </a:solidFill>
                <a:latin typeface="Inter"/>
              </a:rPr>
              <a:t>. DETERMINING APPROPRIATE DWELL TIME</a:t>
            </a:r>
          </a:p>
        </p:txBody>
      </p:sp>
      <p:sp>
        <p:nvSpPr>
          <p:cNvPr id="5" name="TextBox 5"/>
          <p:cNvSpPr txBox="1"/>
          <p:nvPr/>
        </p:nvSpPr>
        <p:spPr>
          <a:xfrm>
            <a:off x="1028700" y="3384255"/>
            <a:ext cx="9318912" cy="4481195"/>
          </a:xfrm>
          <a:prstGeom prst="rect">
            <a:avLst/>
          </a:prstGeom>
        </p:spPr>
        <p:txBody>
          <a:bodyPr lIns="0" tIns="0" rIns="0" bIns="0" rtlCol="0" anchor="t">
            <a:spAutoFit/>
          </a:bodyPr>
          <a:lstStyle/>
          <a:p>
            <a:pPr>
              <a:lnSpc>
                <a:spcPts val="4479"/>
              </a:lnSpc>
            </a:pPr>
            <a:r>
              <a:rPr lang="en-US" sz="3199" u="sng" dirty="0">
                <a:solidFill>
                  <a:srgbClr val="504C44"/>
                </a:solidFill>
                <a:latin typeface="Inter Bold"/>
              </a:rPr>
              <a:t>OBJECTIVES</a:t>
            </a:r>
          </a:p>
          <a:p>
            <a:pPr marL="690879" lvl="1" indent="-345439">
              <a:lnSpc>
                <a:spcPts val="4479"/>
              </a:lnSpc>
              <a:buFont typeface="Arial"/>
              <a:buChar char="•"/>
            </a:pPr>
            <a:r>
              <a:rPr lang="en-US" sz="3199" dirty="0">
                <a:solidFill>
                  <a:srgbClr val="504C44"/>
                </a:solidFill>
                <a:latin typeface="Inter"/>
              </a:rPr>
              <a:t>Determine the appropriate dwell time for comparing the QWERTY and LTNK keyboards</a:t>
            </a:r>
          </a:p>
          <a:p>
            <a:pPr>
              <a:lnSpc>
                <a:spcPts val="4479"/>
              </a:lnSpc>
            </a:pPr>
            <a:endParaRPr lang="en-US" sz="3199" dirty="0">
              <a:solidFill>
                <a:srgbClr val="504C44"/>
              </a:solidFill>
              <a:latin typeface="Inter"/>
            </a:endParaRPr>
          </a:p>
          <a:p>
            <a:pPr marL="690879" lvl="1" indent="-345439">
              <a:lnSpc>
                <a:spcPts val="4479"/>
              </a:lnSpc>
              <a:buFont typeface="Arial"/>
              <a:buChar char="•"/>
            </a:pPr>
            <a:r>
              <a:rPr lang="en-US" sz="3199" dirty="0">
                <a:solidFill>
                  <a:srgbClr val="504C44"/>
                </a:solidFill>
                <a:latin typeface="Inter"/>
              </a:rPr>
              <a:t>Appropriate if:</a:t>
            </a:r>
          </a:p>
          <a:p>
            <a:pPr marL="1381758" lvl="2" indent="-460586">
              <a:lnSpc>
                <a:spcPts val="4479"/>
              </a:lnSpc>
              <a:buFont typeface="Arial"/>
              <a:buChar char="⚬"/>
            </a:pPr>
            <a:r>
              <a:rPr lang="en-US" sz="3199" dirty="0">
                <a:solidFill>
                  <a:srgbClr val="504C44"/>
                </a:solidFill>
                <a:latin typeface="Inter"/>
              </a:rPr>
              <a:t>Average typing accuracies: [85%, 100%]</a:t>
            </a:r>
          </a:p>
          <a:p>
            <a:pPr marL="1381758" lvl="2" indent="-460586">
              <a:lnSpc>
                <a:spcPts val="4479"/>
              </a:lnSpc>
              <a:buFont typeface="Arial"/>
              <a:buChar char="⚬"/>
            </a:pPr>
            <a:r>
              <a:rPr lang="en-US" sz="3199" dirty="0">
                <a:solidFill>
                  <a:srgbClr val="504C44"/>
                </a:solidFill>
                <a:latin typeface="Inter"/>
              </a:rPr>
              <a:t>Accuracies are within 5% of each other</a:t>
            </a:r>
          </a:p>
        </p:txBody>
      </p:sp>
      <p:pic>
        <p:nvPicPr>
          <p:cNvPr id="7" name="Picture 6" descr="A picture containing graphical user interface&#10;&#10;Description automatically generated">
            <a:extLst>
              <a:ext uri="{FF2B5EF4-FFF2-40B4-BE49-F238E27FC236}">
                <a16:creationId xmlns:a16="http://schemas.microsoft.com/office/drawing/2014/main" id="{A86F34C1-BEDC-50A3-D8C2-FE3B8E8BC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5400" y="3771900"/>
            <a:ext cx="3781946" cy="37547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4" name="TextBox 4"/>
          <p:cNvSpPr txBox="1"/>
          <p:nvPr/>
        </p:nvSpPr>
        <p:spPr>
          <a:xfrm>
            <a:off x="1028700" y="3384255"/>
            <a:ext cx="16230600" cy="5605145"/>
          </a:xfrm>
          <a:prstGeom prst="rect">
            <a:avLst/>
          </a:prstGeom>
        </p:spPr>
        <p:txBody>
          <a:bodyPr lIns="0" tIns="0" rIns="0" bIns="0" rtlCol="0" anchor="t">
            <a:spAutoFit/>
          </a:bodyPr>
          <a:lstStyle/>
          <a:p>
            <a:pPr>
              <a:lnSpc>
                <a:spcPts val="4479"/>
              </a:lnSpc>
            </a:pPr>
            <a:r>
              <a:rPr lang="en-US" sz="3199" u="sng" dirty="0">
                <a:solidFill>
                  <a:srgbClr val="504C44"/>
                </a:solidFill>
                <a:latin typeface="Inter Bold"/>
              </a:rPr>
              <a:t>METHOD</a:t>
            </a:r>
          </a:p>
          <a:p>
            <a:pPr marL="690879" lvl="1" indent="-345439">
              <a:lnSpc>
                <a:spcPts val="4479"/>
              </a:lnSpc>
              <a:buFont typeface="Arial"/>
              <a:buChar char="•"/>
            </a:pPr>
            <a:r>
              <a:rPr lang="en-US" sz="3199" dirty="0">
                <a:solidFill>
                  <a:srgbClr val="504C44"/>
                </a:solidFill>
                <a:latin typeface="Inter"/>
              </a:rPr>
              <a:t>Dwell times tested: 800ms, 500ms and 400ms</a:t>
            </a:r>
          </a:p>
          <a:p>
            <a:pPr>
              <a:lnSpc>
                <a:spcPts val="4479"/>
              </a:lnSpc>
            </a:pPr>
            <a:endParaRPr lang="en-US" sz="3199" dirty="0">
              <a:solidFill>
                <a:srgbClr val="504C44"/>
              </a:solidFill>
              <a:latin typeface="Inter"/>
            </a:endParaRPr>
          </a:p>
          <a:p>
            <a:pPr marL="690879" lvl="1" indent="-345439">
              <a:lnSpc>
                <a:spcPts val="4479"/>
              </a:lnSpc>
              <a:buFont typeface="Arial"/>
              <a:buChar char="•"/>
            </a:pPr>
            <a:r>
              <a:rPr lang="en-US" sz="3199" dirty="0">
                <a:solidFill>
                  <a:srgbClr val="504C44"/>
                </a:solidFill>
                <a:latin typeface="Inter"/>
              </a:rPr>
              <a:t>Order:</a:t>
            </a:r>
          </a:p>
          <a:p>
            <a:pPr marL="1381758" lvl="2" indent="-460586">
              <a:lnSpc>
                <a:spcPts val="4479"/>
              </a:lnSpc>
              <a:buFont typeface="Arial"/>
              <a:buChar char="⚬"/>
            </a:pPr>
            <a:r>
              <a:rPr lang="en-US" sz="3199" dirty="0">
                <a:solidFill>
                  <a:srgbClr val="504C44"/>
                </a:solidFill>
                <a:latin typeface="Inter"/>
              </a:rPr>
              <a:t>QWERTY, LTNK</a:t>
            </a:r>
          </a:p>
          <a:p>
            <a:pPr marL="1381758" lvl="2" indent="-460586">
              <a:lnSpc>
                <a:spcPts val="4479"/>
              </a:lnSpc>
              <a:buFont typeface="Arial"/>
              <a:buChar char="⚬"/>
            </a:pPr>
            <a:r>
              <a:rPr lang="en-US" sz="3199" dirty="0">
                <a:solidFill>
                  <a:srgbClr val="504C44"/>
                </a:solidFill>
                <a:latin typeface="Inter"/>
              </a:rPr>
              <a:t>800ms, 500ms, 400ms</a:t>
            </a:r>
          </a:p>
          <a:p>
            <a:pPr>
              <a:lnSpc>
                <a:spcPts val="4479"/>
              </a:lnSpc>
            </a:pPr>
            <a:endParaRPr lang="en-US" sz="3199" dirty="0">
              <a:solidFill>
                <a:srgbClr val="504C44"/>
              </a:solidFill>
              <a:latin typeface="Inter"/>
            </a:endParaRPr>
          </a:p>
          <a:p>
            <a:pPr marL="690879" lvl="1" indent="-345439">
              <a:lnSpc>
                <a:spcPts val="4479"/>
              </a:lnSpc>
              <a:buFont typeface="Arial"/>
              <a:buChar char="•"/>
            </a:pPr>
            <a:r>
              <a:rPr lang="en-US" sz="3199" dirty="0">
                <a:solidFill>
                  <a:srgbClr val="504C44"/>
                </a:solidFill>
                <a:latin typeface="Inter"/>
              </a:rPr>
              <a:t>Two phases:</a:t>
            </a:r>
          </a:p>
          <a:p>
            <a:pPr marL="1381758" lvl="2" indent="-460586">
              <a:lnSpc>
                <a:spcPts val="4479"/>
              </a:lnSpc>
              <a:buFont typeface="Arial"/>
              <a:buChar char="⚬"/>
            </a:pPr>
            <a:r>
              <a:rPr lang="en-US" sz="3199" dirty="0">
                <a:solidFill>
                  <a:srgbClr val="504C44"/>
                </a:solidFill>
                <a:latin typeface="Inter"/>
              </a:rPr>
              <a:t>Practice - Get familiar with eye typing with the corresponding dwell time</a:t>
            </a:r>
          </a:p>
          <a:p>
            <a:pPr marL="1381758" lvl="2" indent="-460586">
              <a:lnSpc>
                <a:spcPts val="4479"/>
              </a:lnSpc>
              <a:buFont typeface="Arial"/>
              <a:buChar char="⚬"/>
            </a:pPr>
            <a:r>
              <a:rPr lang="en-US" sz="3199" dirty="0">
                <a:solidFill>
                  <a:srgbClr val="504C44"/>
                </a:solidFill>
                <a:latin typeface="Inter"/>
              </a:rPr>
              <a:t>Test - Eye type a set of 20 characters as fast and accurate as possible </a:t>
            </a:r>
          </a:p>
        </p:txBody>
      </p:sp>
      <p:sp>
        <p:nvSpPr>
          <p:cNvPr id="5" name="TextBox 4">
            <a:extLst>
              <a:ext uri="{FF2B5EF4-FFF2-40B4-BE49-F238E27FC236}">
                <a16:creationId xmlns:a16="http://schemas.microsoft.com/office/drawing/2014/main" id="{507BAAC8-ED82-26C2-3D71-E8DFEA166573}"/>
              </a:ext>
            </a:extLst>
          </p:cNvPr>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err="1">
                <a:solidFill>
                  <a:srgbClr val="504C44"/>
                </a:solidFill>
                <a:latin typeface="Inter"/>
              </a:rPr>
              <a:t>i</a:t>
            </a:r>
            <a:r>
              <a:rPr lang="en-US" sz="3999" spc="399" dirty="0">
                <a:solidFill>
                  <a:srgbClr val="504C44"/>
                </a:solidFill>
                <a:latin typeface="Inter"/>
              </a:rPr>
              <a:t>. DETERMINING APPROPRIATE DWELL TIME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E3081A5-070A-9F79-3BCC-4B905C613B87}"/>
              </a:ext>
            </a:extLst>
          </p:cNvPr>
          <p:cNvGrpSpPr/>
          <p:nvPr/>
        </p:nvGrpSpPr>
        <p:grpSpPr>
          <a:xfrm>
            <a:off x="1678405" y="4225623"/>
            <a:ext cx="14931189" cy="4295621"/>
            <a:chOff x="1678405" y="5148915"/>
            <a:chExt cx="14931189" cy="4295621"/>
          </a:xfrm>
        </p:grpSpPr>
        <p:grpSp>
          <p:nvGrpSpPr>
            <p:cNvPr id="2" name="Group 2"/>
            <p:cNvGrpSpPr/>
            <p:nvPr/>
          </p:nvGrpSpPr>
          <p:grpSpPr>
            <a:xfrm>
              <a:off x="1678405" y="5148915"/>
              <a:ext cx="14931189" cy="4295621"/>
              <a:chOff x="0" y="-47625"/>
              <a:chExt cx="3932494" cy="1131357"/>
            </a:xfrm>
          </p:grpSpPr>
          <p:sp>
            <p:nvSpPr>
              <p:cNvPr id="3" name="Freeform 3"/>
              <p:cNvSpPr/>
              <p:nvPr/>
            </p:nvSpPr>
            <p:spPr>
              <a:xfrm>
                <a:off x="0" y="0"/>
                <a:ext cx="3932494" cy="1083732"/>
              </a:xfrm>
              <a:custGeom>
                <a:avLst/>
                <a:gdLst/>
                <a:ahLst/>
                <a:cxnLst/>
                <a:rect l="l" t="t" r="r" b="b"/>
                <a:pathLst>
                  <a:path w="3932494" h="1083732">
                    <a:moveTo>
                      <a:pt x="0" y="0"/>
                    </a:moveTo>
                    <a:lnTo>
                      <a:pt x="3932494" y="0"/>
                    </a:lnTo>
                    <a:lnTo>
                      <a:pt x="3932494" y="1083732"/>
                    </a:lnTo>
                    <a:lnTo>
                      <a:pt x="0" y="1083732"/>
                    </a:lnTo>
                    <a:close/>
                  </a:path>
                </a:pathLst>
              </a:custGeom>
              <a:solidFill>
                <a:srgbClr val="F1EDE9"/>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pic>
          <p:nvPicPr>
            <p:cNvPr id="5" name="Picture 5"/>
            <p:cNvPicPr>
              <a:picLocks noChangeAspect="1"/>
            </p:cNvPicPr>
            <p:nvPr/>
          </p:nvPicPr>
          <p:blipFill>
            <a:blip r:embed="rId3"/>
            <a:srcRect/>
            <a:stretch>
              <a:fillRect/>
            </a:stretch>
          </p:blipFill>
          <p:spPr>
            <a:xfrm>
              <a:off x="2313383" y="5791200"/>
              <a:ext cx="13661234" cy="3191877"/>
            </a:xfrm>
            <a:prstGeom prst="rect">
              <a:avLst/>
            </a:prstGeom>
          </p:spPr>
        </p:pic>
      </p:grpSp>
      <p:sp>
        <p:nvSpPr>
          <p:cNvPr id="7" name="TextBox 7"/>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8" name="TextBox 8"/>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err="1">
                <a:solidFill>
                  <a:srgbClr val="504C44"/>
                </a:solidFill>
                <a:latin typeface="Inter"/>
              </a:rPr>
              <a:t>i</a:t>
            </a:r>
            <a:r>
              <a:rPr lang="en-US" sz="3999" spc="399" dirty="0">
                <a:solidFill>
                  <a:srgbClr val="504C44"/>
                </a:solidFill>
                <a:latin typeface="Inter"/>
              </a:rPr>
              <a:t>. DETERMINING DWELL TIME TO USE</a:t>
            </a:r>
          </a:p>
        </p:txBody>
      </p:sp>
      <p:sp>
        <p:nvSpPr>
          <p:cNvPr id="10" name="TextBox 4">
            <a:extLst>
              <a:ext uri="{FF2B5EF4-FFF2-40B4-BE49-F238E27FC236}">
                <a16:creationId xmlns:a16="http://schemas.microsoft.com/office/drawing/2014/main" id="{6DE7246E-C754-D2D3-DF04-B5CBFC483C51}"/>
              </a:ext>
            </a:extLst>
          </p:cNvPr>
          <p:cNvSpPr txBox="1"/>
          <p:nvPr/>
        </p:nvSpPr>
        <p:spPr>
          <a:xfrm>
            <a:off x="1028700" y="3384255"/>
            <a:ext cx="16230600" cy="529312"/>
          </a:xfrm>
          <a:prstGeom prst="rect">
            <a:avLst/>
          </a:prstGeom>
        </p:spPr>
        <p:txBody>
          <a:bodyPr lIns="0" tIns="0" rIns="0" bIns="0" rtlCol="0" anchor="t">
            <a:spAutoFit/>
          </a:bodyPr>
          <a:lstStyle/>
          <a:p>
            <a:pPr>
              <a:lnSpc>
                <a:spcPts val="4479"/>
              </a:lnSpc>
            </a:pPr>
            <a:r>
              <a:rPr lang="en-US" sz="3199" u="sng" dirty="0">
                <a:solidFill>
                  <a:srgbClr val="504C44"/>
                </a:solidFill>
                <a:latin typeface="Inter Bold"/>
              </a:rPr>
              <a:t>RESULTS</a:t>
            </a:r>
            <a:endParaRPr lang="en-US" sz="3199" dirty="0">
              <a:solidFill>
                <a:srgbClr val="504C44"/>
              </a:solidFill>
              <a:latin typeface="Inter"/>
            </a:endParaRPr>
          </a:p>
        </p:txBody>
      </p:sp>
      <p:sp>
        <p:nvSpPr>
          <p:cNvPr id="12" name="Rectangle 11">
            <a:extLst>
              <a:ext uri="{FF2B5EF4-FFF2-40B4-BE49-F238E27FC236}">
                <a16:creationId xmlns:a16="http://schemas.microsoft.com/office/drawing/2014/main" id="{0EDA002E-76B9-FD08-1617-80447635515A}"/>
              </a:ext>
            </a:extLst>
          </p:cNvPr>
          <p:cNvSpPr/>
          <p:nvPr/>
        </p:nvSpPr>
        <p:spPr>
          <a:xfrm>
            <a:off x="5029201" y="4991100"/>
            <a:ext cx="3657600" cy="2998584"/>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BB9D273-2F4B-498E-AAA7-59E2D63E8911}"/>
              </a:ext>
            </a:extLst>
          </p:cNvPr>
          <p:cNvCxnSpPr/>
          <p:nvPr/>
        </p:nvCxnSpPr>
        <p:spPr>
          <a:xfrm>
            <a:off x="5029201" y="8267700"/>
            <a:ext cx="10945416"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a16="http://schemas.microsoft.com/office/drawing/2014/main" id="{C23C686C-9286-6EBE-3B68-B756BC154654}"/>
              </a:ext>
            </a:extLst>
          </p:cNvPr>
          <p:cNvSpPr/>
          <p:nvPr/>
        </p:nvSpPr>
        <p:spPr>
          <a:xfrm>
            <a:off x="7521698" y="7492549"/>
            <a:ext cx="914400" cy="567236"/>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DE0E93C-B8C9-315B-4D12-568A81B2C519}"/>
              </a:ext>
            </a:extLst>
          </p:cNvPr>
          <p:cNvSpPr/>
          <p:nvPr/>
        </p:nvSpPr>
        <p:spPr>
          <a:xfrm>
            <a:off x="11076049" y="7492549"/>
            <a:ext cx="914400" cy="567236"/>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4C7D01-9478-0967-D7D3-DB345AD32E44}"/>
              </a:ext>
            </a:extLst>
          </p:cNvPr>
          <p:cNvSpPr/>
          <p:nvPr/>
        </p:nvSpPr>
        <p:spPr>
          <a:xfrm>
            <a:off x="14630400" y="7521758"/>
            <a:ext cx="914400" cy="567236"/>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4" grpId="0" animBg="1"/>
      <p:bldP spid="14" grpId="1" animBg="1"/>
      <p:bldP spid="15" grpId="0" animBg="1"/>
      <p:bldP spid="1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3" name="TextBox 3"/>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ii. IMPROVING NAVIGATION EFFICIENCY OF LTNK</a:t>
            </a:r>
          </a:p>
        </p:txBody>
      </p:sp>
      <p:sp>
        <p:nvSpPr>
          <p:cNvPr id="4" name="TextBox 4"/>
          <p:cNvSpPr txBox="1"/>
          <p:nvPr/>
        </p:nvSpPr>
        <p:spPr>
          <a:xfrm>
            <a:off x="1028700" y="2910205"/>
            <a:ext cx="16230600" cy="2837636"/>
          </a:xfrm>
          <a:prstGeom prst="rect">
            <a:avLst/>
          </a:prstGeom>
        </p:spPr>
        <p:txBody>
          <a:bodyPr lIns="0" tIns="0" rIns="0" bIns="0" rtlCol="0" anchor="t">
            <a:spAutoFit/>
          </a:bodyPr>
          <a:lstStyle/>
          <a:p>
            <a:pPr>
              <a:lnSpc>
                <a:spcPts val="4479"/>
              </a:lnSpc>
            </a:pPr>
            <a:r>
              <a:rPr lang="en-US" sz="3199" u="sng" dirty="0">
                <a:solidFill>
                  <a:srgbClr val="504C44"/>
                </a:solidFill>
                <a:latin typeface="Inter Bold"/>
              </a:rPr>
              <a:t>OBJECTIVES</a:t>
            </a:r>
          </a:p>
          <a:p>
            <a:pPr marL="690879" lvl="1" indent="-345439">
              <a:lnSpc>
                <a:spcPts val="4479"/>
              </a:lnSpc>
              <a:buFont typeface="Arial"/>
              <a:buChar char="•"/>
            </a:pPr>
            <a:r>
              <a:rPr lang="en-US" sz="3199" dirty="0">
                <a:solidFill>
                  <a:srgbClr val="504C44"/>
                </a:solidFill>
                <a:latin typeface="Inter"/>
              </a:rPr>
              <a:t>Improve navigation between adjacent level two pages</a:t>
            </a:r>
          </a:p>
          <a:p>
            <a:pPr marL="1381758" lvl="2" indent="-460586">
              <a:lnSpc>
                <a:spcPts val="4479"/>
              </a:lnSpc>
              <a:buFont typeface="Arial"/>
              <a:buChar char="⚬"/>
            </a:pPr>
            <a:r>
              <a:rPr lang="en-US" sz="3199" dirty="0">
                <a:solidFill>
                  <a:srgbClr val="504C44"/>
                </a:solidFill>
                <a:latin typeface="Inter"/>
              </a:rPr>
              <a:t>Initial design incurs a two-button selection penalty</a:t>
            </a:r>
          </a:p>
          <a:p>
            <a:pPr marL="1381758" lvl="2" indent="-460586">
              <a:lnSpc>
                <a:spcPts val="4479"/>
              </a:lnSpc>
              <a:buFont typeface="Arial"/>
              <a:buChar char="⚬"/>
            </a:pPr>
            <a:r>
              <a:rPr lang="en-US" sz="3199" dirty="0">
                <a:solidFill>
                  <a:srgbClr val="504C44"/>
                </a:solidFill>
                <a:latin typeface="Inter"/>
              </a:rPr>
              <a:t>Add two carousel buttons on each level two page, reduce penalty to one-button</a:t>
            </a:r>
          </a:p>
        </p:txBody>
      </p:sp>
      <p:pic>
        <p:nvPicPr>
          <p:cNvPr id="5" name="Picture 5"/>
          <p:cNvPicPr>
            <a:picLocks noChangeAspect="1"/>
          </p:cNvPicPr>
          <p:nvPr/>
        </p:nvPicPr>
        <p:blipFill>
          <a:blip r:embed="rId3"/>
          <a:srcRect/>
          <a:stretch>
            <a:fillRect/>
          </a:stretch>
        </p:blipFill>
        <p:spPr>
          <a:xfrm>
            <a:off x="3861922" y="5753284"/>
            <a:ext cx="10564155" cy="3926500"/>
          </a:xfrm>
          <a:prstGeom prst="rect">
            <a:avLst/>
          </a:prstGeom>
        </p:spPr>
      </p:pic>
      <p:sp>
        <p:nvSpPr>
          <p:cNvPr id="6" name="AutoShape 6"/>
          <p:cNvSpPr/>
          <p:nvPr/>
        </p:nvSpPr>
        <p:spPr>
          <a:xfrm>
            <a:off x="2266317" y="8951749"/>
            <a:ext cx="1972147" cy="38095"/>
          </a:xfrm>
          <a:prstGeom prst="line">
            <a:avLst/>
          </a:prstGeom>
          <a:ln w="76200">
            <a:solidFill>
              <a:srgbClr val="FF0000"/>
            </a:solidFill>
            <a:headEnd type="none" w="sm" len="sm"/>
            <a:tailEnd type="triangle" w="lg" len="med"/>
          </a:ln>
        </p:spPr>
        <p:style>
          <a:lnRef idx="3">
            <a:schemeClr val="accent2"/>
          </a:lnRef>
          <a:fillRef idx="0">
            <a:schemeClr val="accent2"/>
          </a:fillRef>
          <a:effectRef idx="2">
            <a:schemeClr val="accent2"/>
          </a:effectRef>
          <a:fontRef idx="minor">
            <a:schemeClr val="tx1"/>
          </a:fontRef>
        </p:style>
      </p:sp>
      <p:sp>
        <p:nvSpPr>
          <p:cNvPr id="7" name="AutoShape 7"/>
          <p:cNvSpPr/>
          <p:nvPr/>
        </p:nvSpPr>
        <p:spPr>
          <a:xfrm flipH="1" flipV="1">
            <a:off x="14000143" y="9066032"/>
            <a:ext cx="1876406" cy="31522"/>
          </a:xfrm>
          <a:prstGeom prst="line">
            <a:avLst/>
          </a:prstGeom>
          <a:ln w="76200">
            <a:solidFill>
              <a:srgbClr val="FF0000"/>
            </a:solidFill>
            <a:headEnd type="none" w="sm" len="sm"/>
            <a:tailEnd type="triangle" w="lg" len="med"/>
          </a:ln>
        </p:spPr>
        <p:style>
          <a:lnRef idx="3">
            <a:schemeClr val="accent2"/>
          </a:lnRef>
          <a:fillRef idx="0">
            <a:schemeClr val="accent2"/>
          </a:fillRef>
          <a:effectRef idx="2">
            <a:schemeClr val="accent2"/>
          </a:effectRef>
          <a:fontRef idx="minor">
            <a:schemeClr val="tx1"/>
          </a:fontRef>
        </p:style>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3" name="TextBox 3"/>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ii. IMPROVING NAVIGATION EFFICIENCY OF LTNK</a:t>
            </a:r>
          </a:p>
        </p:txBody>
      </p:sp>
      <p:sp>
        <p:nvSpPr>
          <p:cNvPr id="4" name="TextBox 4"/>
          <p:cNvSpPr txBox="1"/>
          <p:nvPr/>
        </p:nvSpPr>
        <p:spPr>
          <a:xfrm>
            <a:off x="1028700" y="3384255"/>
            <a:ext cx="16230600" cy="5605145"/>
          </a:xfrm>
          <a:prstGeom prst="rect">
            <a:avLst/>
          </a:prstGeom>
        </p:spPr>
        <p:txBody>
          <a:bodyPr lIns="0" tIns="0" rIns="0" bIns="0" rtlCol="0" anchor="t">
            <a:spAutoFit/>
          </a:bodyPr>
          <a:lstStyle/>
          <a:p>
            <a:pPr>
              <a:lnSpc>
                <a:spcPts val="4479"/>
              </a:lnSpc>
            </a:pPr>
            <a:r>
              <a:rPr lang="en-US" sz="3199" u="sng" dirty="0">
                <a:solidFill>
                  <a:srgbClr val="504C44"/>
                </a:solidFill>
                <a:latin typeface="Inter Bold"/>
              </a:rPr>
              <a:t>METHODS</a:t>
            </a:r>
          </a:p>
          <a:p>
            <a:pPr marL="690879" lvl="1" indent="-345439">
              <a:lnSpc>
                <a:spcPts val="4479"/>
              </a:lnSpc>
              <a:buFont typeface="Arial"/>
              <a:buChar char="•"/>
            </a:pPr>
            <a:r>
              <a:rPr lang="en-US" sz="3199" dirty="0">
                <a:solidFill>
                  <a:srgbClr val="504C44"/>
                </a:solidFill>
                <a:latin typeface="Inter"/>
              </a:rPr>
              <a:t>Users split into two groups: Group A and Group B</a:t>
            </a:r>
          </a:p>
          <a:p>
            <a:pPr marL="1381758" lvl="2" indent="-460586">
              <a:lnSpc>
                <a:spcPts val="4479"/>
              </a:lnSpc>
              <a:buFont typeface="Arial"/>
              <a:buChar char="⚬"/>
            </a:pPr>
            <a:r>
              <a:rPr lang="en-US" sz="3199" dirty="0">
                <a:solidFill>
                  <a:srgbClr val="504C44"/>
                </a:solidFill>
                <a:latin typeface="Inter"/>
              </a:rPr>
              <a:t>A - Initial Design first, New Design second</a:t>
            </a:r>
          </a:p>
          <a:p>
            <a:pPr marL="1381758" lvl="2" indent="-460586">
              <a:lnSpc>
                <a:spcPts val="4479"/>
              </a:lnSpc>
              <a:buFont typeface="Arial"/>
              <a:buChar char="⚬"/>
            </a:pPr>
            <a:r>
              <a:rPr lang="en-US" sz="3199" dirty="0">
                <a:solidFill>
                  <a:srgbClr val="504C44"/>
                </a:solidFill>
                <a:latin typeface="Inter"/>
              </a:rPr>
              <a:t>B - New Design first, Initial Design second</a:t>
            </a:r>
          </a:p>
          <a:p>
            <a:pPr>
              <a:lnSpc>
                <a:spcPts val="4479"/>
              </a:lnSpc>
            </a:pPr>
            <a:endParaRPr lang="en-US" sz="3199" dirty="0">
              <a:solidFill>
                <a:srgbClr val="504C44"/>
              </a:solidFill>
              <a:latin typeface="Inter"/>
            </a:endParaRPr>
          </a:p>
          <a:p>
            <a:pPr marL="690879" lvl="1" indent="-345439">
              <a:lnSpc>
                <a:spcPts val="4479"/>
              </a:lnSpc>
              <a:buFont typeface="Arial"/>
              <a:buChar char="•"/>
            </a:pPr>
            <a:r>
              <a:rPr lang="en-US" sz="3199" dirty="0">
                <a:solidFill>
                  <a:srgbClr val="504C44"/>
                </a:solidFill>
                <a:latin typeface="Inter"/>
              </a:rPr>
              <a:t>Two phases for each design:</a:t>
            </a:r>
          </a:p>
          <a:p>
            <a:pPr marL="1381758" lvl="2" indent="-460586">
              <a:lnSpc>
                <a:spcPts val="4479"/>
              </a:lnSpc>
              <a:buFont typeface="Arial"/>
              <a:buChar char="⚬"/>
            </a:pPr>
            <a:r>
              <a:rPr lang="en-US" sz="3199" dirty="0">
                <a:solidFill>
                  <a:srgbClr val="504C44"/>
                </a:solidFill>
                <a:latin typeface="Inter"/>
              </a:rPr>
              <a:t>Practice - Get familiar with eye typing with the corresponding dwell time</a:t>
            </a:r>
          </a:p>
          <a:p>
            <a:pPr marL="1381758" lvl="2" indent="-460586">
              <a:lnSpc>
                <a:spcPts val="4479"/>
              </a:lnSpc>
              <a:buFont typeface="Arial"/>
              <a:buChar char="⚬"/>
            </a:pPr>
            <a:r>
              <a:rPr lang="en-US" sz="3199" dirty="0">
                <a:solidFill>
                  <a:srgbClr val="504C44"/>
                </a:solidFill>
                <a:latin typeface="Inter"/>
              </a:rPr>
              <a:t>Test - Eye type a set of 20 characters as fast and accurate as possible</a:t>
            </a:r>
          </a:p>
          <a:p>
            <a:pPr marL="2072637" lvl="3" indent="-518159">
              <a:lnSpc>
                <a:spcPts val="4479"/>
              </a:lnSpc>
              <a:buFont typeface="Arial"/>
              <a:buChar char="￭"/>
            </a:pPr>
            <a:r>
              <a:rPr lang="en-US" sz="3199" dirty="0">
                <a:solidFill>
                  <a:srgbClr val="504C44"/>
                </a:solidFill>
                <a:latin typeface="Inter"/>
              </a:rPr>
              <a:t>Each set of characters required users to make the same keyboard page switches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476500"/>
            <a:ext cx="6808817" cy="5896047"/>
            <a:chOff x="0" y="-20012"/>
            <a:chExt cx="9078422" cy="7861396"/>
          </a:xfrm>
        </p:grpSpPr>
        <p:pic>
          <p:nvPicPr>
            <p:cNvPr id="3" name="Picture 3"/>
            <p:cNvPicPr>
              <a:picLocks noChangeAspect="1"/>
            </p:cNvPicPr>
            <p:nvPr/>
          </p:nvPicPr>
          <p:blipFill>
            <a:blip r:embed="rId3"/>
            <a:srcRect/>
            <a:stretch>
              <a:fillRect/>
            </a:stretch>
          </p:blipFill>
          <p:spPr>
            <a:xfrm>
              <a:off x="464948" y="442321"/>
              <a:ext cx="8148525" cy="6357363"/>
            </a:xfrm>
            <a:prstGeom prst="rect">
              <a:avLst/>
            </a:prstGeom>
          </p:spPr>
        </p:pic>
        <p:pic>
          <p:nvPicPr>
            <p:cNvPr id="4" name="Picture 4"/>
            <p:cNvPicPr>
              <a:picLocks noChangeAspect="1"/>
            </p:cNvPicPr>
            <p:nvPr/>
          </p:nvPicPr>
          <p:blipFill>
            <a:blip r:embed="rId4"/>
            <a:srcRect/>
            <a:stretch>
              <a:fillRect/>
            </a:stretch>
          </p:blipFill>
          <p:spPr>
            <a:xfrm>
              <a:off x="2690202" y="864632"/>
              <a:ext cx="3698019" cy="2077416"/>
            </a:xfrm>
            <a:prstGeom prst="rect">
              <a:avLst/>
            </a:prstGeom>
          </p:spPr>
        </p:pic>
        <p:grpSp>
          <p:nvGrpSpPr>
            <p:cNvPr id="5" name="Group 5"/>
            <p:cNvGrpSpPr/>
            <p:nvPr/>
          </p:nvGrpSpPr>
          <p:grpSpPr>
            <a:xfrm>
              <a:off x="1626577" y="3306282"/>
              <a:ext cx="5825268" cy="2083401"/>
              <a:chOff x="0" y="0"/>
              <a:chExt cx="1150670" cy="411536"/>
            </a:xfrm>
          </p:grpSpPr>
          <p:sp>
            <p:nvSpPr>
              <p:cNvPr id="6" name="Freeform 6"/>
              <p:cNvSpPr/>
              <p:nvPr/>
            </p:nvSpPr>
            <p:spPr>
              <a:xfrm>
                <a:off x="0" y="0"/>
                <a:ext cx="1150670" cy="411536"/>
              </a:xfrm>
              <a:custGeom>
                <a:avLst/>
                <a:gdLst/>
                <a:ahLst/>
                <a:cxnLst/>
                <a:rect l="l" t="t" r="r" b="b"/>
                <a:pathLst>
                  <a:path w="1150670" h="411536">
                    <a:moveTo>
                      <a:pt x="0" y="0"/>
                    </a:moveTo>
                    <a:lnTo>
                      <a:pt x="1150670" y="0"/>
                    </a:lnTo>
                    <a:lnTo>
                      <a:pt x="1150670" y="411536"/>
                    </a:lnTo>
                    <a:lnTo>
                      <a:pt x="0" y="411536"/>
                    </a:lnTo>
                    <a:close/>
                  </a:path>
                </a:pathLst>
              </a:custGeom>
              <a:solidFill>
                <a:srgbClr val="FDFDFD"/>
              </a:solidFill>
              <a:ln w="38100">
                <a:solidFill>
                  <a:srgbClr val="F1EDE9"/>
                </a:solidFill>
              </a:ln>
            </p:spPr>
          </p:sp>
          <p:sp>
            <p:nvSpPr>
              <p:cNvPr id="7" name="TextBox 7"/>
              <p:cNvSpPr txBox="1"/>
              <p:nvPr/>
            </p:nvSpPr>
            <p:spPr>
              <a:xfrm>
                <a:off x="73175" y="113135"/>
                <a:ext cx="1004320" cy="184383"/>
              </a:xfrm>
              <a:prstGeom prst="rect">
                <a:avLst/>
              </a:prstGeom>
            </p:spPr>
            <p:txBody>
              <a:bodyPr lIns="50800" tIns="50800" rIns="50800" bIns="50800" rtlCol="0" anchor="ctr"/>
              <a:lstStyle/>
              <a:p>
                <a:pPr algn="ctr">
                  <a:lnSpc>
                    <a:spcPts val="3359"/>
                  </a:lnSpc>
                </a:pPr>
                <a:r>
                  <a:rPr lang="en-US" sz="2400" dirty="0">
                    <a:solidFill>
                      <a:srgbClr val="000000"/>
                    </a:solidFill>
                    <a:latin typeface="Inter Bold"/>
                  </a:rPr>
                  <a:t>The Past, Present And Future Of Messaging</a:t>
                </a:r>
              </a:p>
              <a:p>
                <a:pPr algn="ctr">
                  <a:lnSpc>
                    <a:spcPts val="2800"/>
                  </a:lnSpc>
                </a:pPr>
                <a:r>
                  <a:rPr lang="en-US" sz="2000" dirty="0">
                    <a:solidFill>
                      <a:srgbClr val="000000"/>
                    </a:solidFill>
                    <a:latin typeface="Inter"/>
                  </a:rPr>
                  <a:t>By Andrea Giacomini</a:t>
                </a:r>
              </a:p>
            </p:txBody>
          </p:sp>
        </p:grpSp>
        <p:grpSp>
          <p:nvGrpSpPr>
            <p:cNvPr id="8" name="Group 8"/>
            <p:cNvGrpSpPr/>
            <p:nvPr/>
          </p:nvGrpSpPr>
          <p:grpSpPr>
            <a:xfrm>
              <a:off x="2643176" y="-20012"/>
              <a:ext cx="3792070" cy="904654"/>
              <a:chOff x="0" y="-3953"/>
              <a:chExt cx="749051" cy="178697"/>
            </a:xfrm>
          </p:grpSpPr>
          <p:sp>
            <p:nvSpPr>
              <p:cNvPr id="9" name="Freeform 9"/>
              <p:cNvSpPr/>
              <p:nvPr/>
            </p:nvSpPr>
            <p:spPr>
              <a:xfrm>
                <a:off x="0" y="0"/>
                <a:ext cx="749051" cy="174744"/>
              </a:xfrm>
              <a:custGeom>
                <a:avLst/>
                <a:gdLst/>
                <a:ahLst/>
                <a:cxnLst/>
                <a:rect l="l" t="t" r="r" b="b"/>
                <a:pathLst>
                  <a:path w="749051" h="174744">
                    <a:moveTo>
                      <a:pt x="0" y="0"/>
                    </a:moveTo>
                    <a:lnTo>
                      <a:pt x="749051" y="0"/>
                    </a:lnTo>
                    <a:lnTo>
                      <a:pt x="749051" y="174744"/>
                    </a:lnTo>
                    <a:lnTo>
                      <a:pt x="0" y="174744"/>
                    </a:lnTo>
                    <a:close/>
                  </a:path>
                </a:pathLst>
              </a:custGeom>
              <a:solidFill>
                <a:srgbClr val="FDFDFD"/>
              </a:solidFill>
              <a:ln w="38100">
                <a:solidFill>
                  <a:srgbClr val="F1EDE9"/>
                </a:solidFill>
              </a:ln>
            </p:spPr>
          </p:sp>
          <p:sp>
            <p:nvSpPr>
              <p:cNvPr id="10" name="TextBox 10"/>
              <p:cNvSpPr txBox="1"/>
              <p:nvPr/>
            </p:nvSpPr>
            <p:spPr>
              <a:xfrm>
                <a:off x="0" y="-3953"/>
                <a:ext cx="749051" cy="174744"/>
              </a:xfrm>
              <a:prstGeom prst="rect">
                <a:avLst/>
              </a:prstGeom>
            </p:spPr>
            <p:txBody>
              <a:bodyPr lIns="50800" tIns="50800" rIns="50800" bIns="50800" rtlCol="0" anchor="ctr"/>
              <a:lstStyle/>
              <a:p>
                <a:pPr algn="ctr">
                  <a:lnSpc>
                    <a:spcPts val="3359"/>
                  </a:lnSpc>
                </a:pPr>
                <a:r>
                  <a:rPr lang="en-US" sz="2400" dirty="0">
                    <a:solidFill>
                      <a:srgbClr val="000000"/>
                    </a:solidFill>
                    <a:latin typeface="Inter"/>
                  </a:rPr>
                  <a:t>6 January 2021</a:t>
                </a:r>
              </a:p>
            </p:txBody>
          </p:sp>
        </p:grpSp>
        <p:grpSp>
          <p:nvGrpSpPr>
            <p:cNvPr id="11" name="Group 11"/>
            <p:cNvGrpSpPr/>
            <p:nvPr/>
          </p:nvGrpSpPr>
          <p:grpSpPr>
            <a:xfrm>
              <a:off x="0" y="5753917"/>
              <a:ext cx="9078422" cy="2087467"/>
              <a:chOff x="0" y="-803"/>
              <a:chExt cx="1793269" cy="412339"/>
            </a:xfrm>
          </p:grpSpPr>
          <p:sp>
            <p:nvSpPr>
              <p:cNvPr id="12" name="Freeform 12"/>
              <p:cNvSpPr/>
              <p:nvPr/>
            </p:nvSpPr>
            <p:spPr>
              <a:xfrm>
                <a:off x="0" y="0"/>
                <a:ext cx="1793269" cy="411536"/>
              </a:xfrm>
              <a:custGeom>
                <a:avLst/>
                <a:gdLst/>
                <a:ahLst/>
                <a:cxnLst/>
                <a:rect l="l" t="t" r="r" b="b"/>
                <a:pathLst>
                  <a:path w="1793269" h="411536">
                    <a:moveTo>
                      <a:pt x="0" y="0"/>
                    </a:moveTo>
                    <a:lnTo>
                      <a:pt x="1793269" y="0"/>
                    </a:lnTo>
                    <a:lnTo>
                      <a:pt x="1793269" y="411536"/>
                    </a:lnTo>
                    <a:lnTo>
                      <a:pt x="0" y="411536"/>
                    </a:lnTo>
                    <a:close/>
                  </a:path>
                </a:pathLst>
              </a:custGeom>
              <a:solidFill>
                <a:srgbClr val="FDFDFD"/>
              </a:solidFill>
              <a:ln w="38100">
                <a:solidFill>
                  <a:srgbClr val="F1EDE9"/>
                </a:solidFill>
              </a:ln>
            </p:spPr>
          </p:sp>
          <p:sp>
            <p:nvSpPr>
              <p:cNvPr id="13" name="TextBox 13"/>
              <p:cNvSpPr txBox="1"/>
              <p:nvPr/>
            </p:nvSpPr>
            <p:spPr>
              <a:xfrm>
                <a:off x="0" y="-803"/>
                <a:ext cx="1793269" cy="412339"/>
              </a:xfrm>
              <a:prstGeom prst="rect">
                <a:avLst/>
              </a:prstGeom>
            </p:spPr>
            <p:txBody>
              <a:bodyPr lIns="50800" tIns="50800" rIns="50800" bIns="50800" rtlCol="0" anchor="ctr"/>
              <a:lstStyle/>
              <a:p>
                <a:pPr algn="ctr">
                  <a:lnSpc>
                    <a:spcPts val="3359"/>
                  </a:lnSpc>
                </a:pPr>
                <a:r>
                  <a:rPr lang="en-US" sz="2400" dirty="0">
                    <a:solidFill>
                      <a:srgbClr val="000000"/>
                    </a:solidFill>
                    <a:latin typeface="Inter Bold"/>
                  </a:rPr>
                  <a:t>“... 23 billion texts are sent worldwide each day — that’s 270,000 every second.”</a:t>
                </a:r>
              </a:p>
            </p:txBody>
          </p:sp>
        </p:grpSp>
      </p:grpSp>
      <p:sp>
        <p:nvSpPr>
          <p:cNvPr id="14" name="TextBox 14"/>
          <p:cNvSpPr txBox="1"/>
          <p:nvPr/>
        </p:nvSpPr>
        <p:spPr>
          <a:xfrm>
            <a:off x="8452317" y="4111377"/>
            <a:ext cx="8806983" cy="835422"/>
          </a:xfrm>
          <a:prstGeom prst="rect">
            <a:avLst/>
          </a:prstGeom>
        </p:spPr>
        <p:txBody>
          <a:bodyPr lIns="0" tIns="0" rIns="0" bIns="0" rtlCol="0" anchor="t">
            <a:spAutoFit/>
          </a:bodyPr>
          <a:lstStyle/>
          <a:p>
            <a:pPr marL="518160" lvl="1" indent="-259080">
              <a:lnSpc>
                <a:spcPts val="3359"/>
              </a:lnSpc>
              <a:buFont typeface="Arial"/>
              <a:buChar char="•"/>
            </a:pPr>
            <a:r>
              <a:rPr lang="en-US" sz="2400" b="1" dirty="0">
                <a:solidFill>
                  <a:srgbClr val="504C44"/>
                </a:solidFill>
                <a:latin typeface="Inter"/>
              </a:rPr>
              <a:t>Typing</a:t>
            </a:r>
            <a:r>
              <a:rPr lang="en-US" sz="2400" dirty="0">
                <a:solidFill>
                  <a:srgbClr val="504C44"/>
                </a:solidFill>
                <a:latin typeface="Inter"/>
              </a:rPr>
              <a:t> - an important part of daily our lives</a:t>
            </a:r>
          </a:p>
          <a:p>
            <a:pPr marL="1036320" lvl="2" indent="-345440">
              <a:lnSpc>
                <a:spcPts val="3359"/>
              </a:lnSpc>
              <a:buFont typeface="Arial"/>
              <a:buChar char="⚬"/>
            </a:pPr>
            <a:r>
              <a:rPr lang="en-US" sz="2400" dirty="0">
                <a:solidFill>
                  <a:srgbClr val="504C44"/>
                </a:solidFill>
                <a:latin typeface="Inter"/>
              </a:rPr>
              <a:t>Needed for work, communication etc.</a:t>
            </a:r>
          </a:p>
        </p:txBody>
      </p:sp>
      <p:sp>
        <p:nvSpPr>
          <p:cNvPr id="15" name="TextBox 15"/>
          <p:cNvSpPr txBox="1"/>
          <p:nvPr/>
        </p:nvSpPr>
        <p:spPr>
          <a:xfrm>
            <a:off x="8452317" y="2498815"/>
            <a:ext cx="6416209" cy="138430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BACKGROUND INFO &amp; MOTIVATION</a:t>
            </a:r>
          </a:p>
        </p:txBody>
      </p:sp>
      <p:sp>
        <p:nvSpPr>
          <p:cNvPr id="16" name="TextBox 16"/>
          <p:cNvSpPr txBox="1"/>
          <p:nvPr/>
        </p:nvSpPr>
        <p:spPr>
          <a:xfrm>
            <a:off x="1028699" y="952500"/>
            <a:ext cx="6460105" cy="659219"/>
          </a:xfrm>
          <a:prstGeom prst="rect">
            <a:avLst/>
          </a:prstGeom>
        </p:spPr>
        <p:txBody>
          <a:bodyPr wrap="square" lIns="0" tIns="0" rIns="0" bIns="0" rtlCol="0" anchor="t">
            <a:spAutoFit/>
          </a:bodyPr>
          <a:lstStyle/>
          <a:p>
            <a:pPr>
              <a:lnSpc>
                <a:spcPts val="5599"/>
              </a:lnSpc>
            </a:pPr>
            <a:r>
              <a:rPr lang="en-US" sz="3999" spc="799" dirty="0">
                <a:solidFill>
                  <a:srgbClr val="504C44"/>
                </a:solidFill>
                <a:latin typeface="Inter Bold"/>
              </a:rPr>
              <a:t>01 INTRODUCTION</a:t>
            </a:r>
          </a:p>
        </p:txBody>
      </p:sp>
      <p:sp>
        <p:nvSpPr>
          <p:cNvPr id="17" name="TextBox 17"/>
          <p:cNvSpPr txBox="1"/>
          <p:nvPr/>
        </p:nvSpPr>
        <p:spPr>
          <a:xfrm>
            <a:off x="8452317" y="5207261"/>
            <a:ext cx="8806983" cy="1271438"/>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504C44"/>
                </a:solidFill>
                <a:latin typeface="Inter"/>
              </a:rPr>
              <a:t>Not everyone can type with their hands</a:t>
            </a:r>
          </a:p>
          <a:p>
            <a:pPr marL="1036320" lvl="2" indent="-345440">
              <a:lnSpc>
                <a:spcPts val="3359"/>
              </a:lnSpc>
              <a:buFont typeface="Arial"/>
              <a:buChar char="⚬"/>
            </a:pPr>
            <a:r>
              <a:rPr lang="en-US" sz="2400" dirty="0">
                <a:solidFill>
                  <a:srgbClr val="504C44"/>
                </a:solidFill>
                <a:latin typeface="Inter"/>
              </a:rPr>
              <a:t>People with Motor Neuron Diseases (MNDs)</a:t>
            </a:r>
          </a:p>
          <a:p>
            <a:pPr marL="1036320" lvl="2" indent="-345440">
              <a:lnSpc>
                <a:spcPts val="3359"/>
              </a:lnSpc>
              <a:buFont typeface="Arial"/>
              <a:buChar char="⚬"/>
            </a:pPr>
            <a:r>
              <a:rPr lang="en-US" sz="2400" dirty="0">
                <a:solidFill>
                  <a:srgbClr val="504C44"/>
                </a:solidFill>
                <a:latin typeface="Inter"/>
              </a:rPr>
              <a:t>Need for alternative typing solution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A0BCBF4-7312-872E-8A02-63F2E17EB653}"/>
              </a:ext>
            </a:extLst>
          </p:cNvPr>
          <p:cNvGrpSpPr/>
          <p:nvPr/>
        </p:nvGrpSpPr>
        <p:grpSpPr>
          <a:xfrm>
            <a:off x="1581586" y="3913567"/>
            <a:ext cx="15124827" cy="5044176"/>
            <a:chOff x="1563719" y="3147324"/>
            <a:chExt cx="15124827" cy="5044176"/>
          </a:xfrm>
        </p:grpSpPr>
        <p:grpSp>
          <p:nvGrpSpPr>
            <p:cNvPr id="2" name="Group 2"/>
            <p:cNvGrpSpPr/>
            <p:nvPr/>
          </p:nvGrpSpPr>
          <p:grpSpPr>
            <a:xfrm>
              <a:off x="1563719" y="3147324"/>
              <a:ext cx="15124827" cy="5044176"/>
              <a:chOff x="0" y="-47625"/>
              <a:chExt cx="3983494" cy="1328507"/>
            </a:xfrm>
          </p:grpSpPr>
          <p:sp>
            <p:nvSpPr>
              <p:cNvPr id="3" name="Freeform 3"/>
              <p:cNvSpPr/>
              <p:nvPr/>
            </p:nvSpPr>
            <p:spPr>
              <a:xfrm>
                <a:off x="0" y="0"/>
                <a:ext cx="3983494" cy="1280882"/>
              </a:xfrm>
              <a:custGeom>
                <a:avLst/>
                <a:gdLst/>
                <a:ahLst/>
                <a:cxnLst/>
                <a:rect l="l" t="t" r="r" b="b"/>
                <a:pathLst>
                  <a:path w="3983494" h="1561850">
                    <a:moveTo>
                      <a:pt x="0" y="0"/>
                    </a:moveTo>
                    <a:lnTo>
                      <a:pt x="3983494" y="0"/>
                    </a:lnTo>
                    <a:lnTo>
                      <a:pt x="3983494" y="1561850"/>
                    </a:lnTo>
                    <a:lnTo>
                      <a:pt x="0" y="1561850"/>
                    </a:lnTo>
                    <a:close/>
                  </a:path>
                </a:pathLst>
              </a:custGeom>
              <a:solidFill>
                <a:srgbClr val="F1EDE9"/>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pic>
          <p:nvPicPr>
            <p:cNvPr id="5" name="Picture 5"/>
            <p:cNvPicPr>
              <a:picLocks noChangeAspect="1"/>
            </p:cNvPicPr>
            <p:nvPr/>
          </p:nvPicPr>
          <p:blipFill>
            <a:blip r:embed="rId3"/>
            <a:srcRect/>
            <a:stretch>
              <a:fillRect/>
            </a:stretch>
          </p:blipFill>
          <p:spPr>
            <a:xfrm>
              <a:off x="1800246" y="3561405"/>
              <a:ext cx="14687508" cy="4351854"/>
            </a:xfrm>
            <a:prstGeom prst="rect">
              <a:avLst/>
            </a:prstGeom>
          </p:spPr>
        </p:pic>
      </p:grpSp>
      <p:sp>
        <p:nvSpPr>
          <p:cNvPr id="6" name="TextBox 6"/>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7" name="TextBox 7"/>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ii. IMPROVING NAVIGATION EFFICIENCY OF LTNK</a:t>
            </a:r>
          </a:p>
        </p:txBody>
      </p:sp>
      <p:sp>
        <p:nvSpPr>
          <p:cNvPr id="8" name="TextBox 8"/>
          <p:cNvSpPr txBox="1"/>
          <p:nvPr/>
        </p:nvSpPr>
        <p:spPr>
          <a:xfrm>
            <a:off x="1800245" y="9133138"/>
            <a:ext cx="14687508" cy="824865"/>
          </a:xfrm>
          <a:prstGeom prst="rect">
            <a:avLst/>
          </a:prstGeom>
        </p:spPr>
        <p:txBody>
          <a:bodyPr lIns="0" tIns="0" rIns="0" bIns="0" rtlCol="0" anchor="t">
            <a:spAutoFit/>
          </a:bodyPr>
          <a:lstStyle/>
          <a:p>
            <a:pPr algn="ctr">
              <a:lnSpc>
                <a:spcPts val="3359"/>
              </a:lnSpc>
            </a:pPr>
            <a:r>
              <a:rPr lang="en-US" sz="2400" dirty="0">
                <a:solidFill>
                  <a:srgbClr val="504C44"/>
                </a:solidFill>
                <a:latin typeface="Inter Bold"/>
              </a:rPr>
              <a:t>Design 1 - Initial design</a:t>
            </a:r>
          </a:p>
          <a:p>
            <a:pPr algn="ctr">
              <a:lnSpc>
                <a:spcPts val="3359"/>
              </a:lnSpc>
            </a:pPr>
            <a:r>
              <a:rPr lang="en-US" sz="2400" dirty="0">
                <a:solidFill>
                  <a:srgbClr val="504C44"/>
                </a:solidFill>
                <a:latin typeface="Inter Bold"/>
              </a:rPr>
              <a:t>Design 2 - New design</a:t>
            </a:r>
          </a:p>
        </p:txBody>
      </p:sp>
      <p:sp>
        <p:nvSpPr>
          <p:cNvPr id="9" name="TextBox 4">
            <a:extLst>
              <a:ext uri="{FF2B5EF4-FFF2-40B4-BE49-F238E27FC236}">
                <a16:creationId xmlns:a16="http://schemas.microsoft.com/office/drawing/2014/main" id="{1B5C8C0B-82D5-C8B2-FBF7-FFA9EC8A79D3}"/>
              </a:ext>
            </a:extLst>
          </p:cNvPr>
          <p:cNvSpPr txBox="1"/>
          <p:nvPr/>
        </p:nvSpPr>
        <p:spPr>
          <a:xfrm>
            <a:off x="1028700" y="3384255"/>
            <a:ext cx="16230600" cy="529312"/>
          </a:xfrm>
          <a:prstGeom prst="rect">
            <a:avLst/>
          </a:prstGeom>
        </p:spPr>
        <p:txBody>
          <a:bodyPr lIns="0" tIns="0" rIns="0" bIns="0" rtlCol="0" anchor="t">
            <a:spAutoFit/>
          </a:bodyPr>
          <a:lstStyle/>
          <a:p>
            <a:pPr>
              <a:lnSpc>
                <a:spcPts val="4479"/>
              </a:lnSpc>
            </a:pPr>
            <a:r>
              <a:rPr lang="en-US" sz="3199" u="sng" dirty="0">
                <a:solidFill>
                  <a:srgbClr val="504C44"/>
                </a:solidFill>
                <a:latin typeface="Inter Bold"/>
              </a:rPr>
              <a:t>RESULTS</a:t>
            </a:r>
            <a:endParaRPr lang="en-US" sz="3199" dirty="0">
              <a:solidFill>
                <a:srgbClr val="504C44"/>
              </a:solidFill>
              <a:latin typeface="Inter"/>
            </a:endParaRPr>
          </a:p>
        </p:txBody>
      </p:sp>
      <p:sp>
        <p:nvSpPr>
          <p:cNvPr id="11" name="Rectangle 10">
            <a:extLst>
              <a:ext uri="{FF2B5EF4-FFF2-40B4-BE49-F238E27FC236}">
                <a16:creationId xmlns:a16="http://schemas.microsoft.com/office/drawing/2014/main" id="{6B5ED65D-74B5-2E20-7953-65E69286F3FF}"/>
              </a:ext>
            </a:extLst>
          </p:cNvPr>
          <p:cNvSpPr/>
          <p:nvPr/>
        </p:nvSpPr>
        <p:spPr>
          <a:xfrm>
            <a:off x="5444436" y="5768616"/>
            <a:ext cx="1718364" cy="2910886"/>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11">
            <a:extLst>
              <a:ext uri="{FF2B5EF4-FFF2-40B4-BE49-F238E27FC236}">
                <a16:creationId xmlns:a16="http://schemas.microsoft.com/office/drawing/2014/main" id="{B0DE95EF-DE25-14F3-BDB2-99A664296297}"/>
              </a:ext>
            </a:extLst>
          </p:cNvPr>
          <p:cNvSpPr/>
          <p:nvPr/>
        </p:nvSpPr>
        <p:spPr>
          <a:xfrm>
            <a:off x="8868289" y="5768616"/>
            <a:ext cx="1718364" cy="2910886"/>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AE5706AF-30C9-623F-69FA-859DEC1D0935}"/>
              </a:ext>
            </a:extLst>
          </p:cNvPr>
          <p:cNvSpPr/>
          <p:nvPr/>
        </p:nvSpPr>
        <p:spPr>
          <a:xfrm>
            <a:off x="11827773" y="5763173"/>
            <a:ext cx="1718364" cy="2910886"/>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Rectangle 13">
            <a:extLst>
              <a:ext uri="{FF2B5EF4-FFF2-40B4-BE49-F238E27FC236}">
                <a16:creationId xmlns:a16="http://schemas.microsoft.com/office/drawing/2014/main" id="{D6A1CA78-B5FA-245E-5862-23DBF3EE2321}"/>
              </a:ext>
            </a:extLst>
          </p:cNvPr>
          <p:cNvSpPr/>
          <p:nvPr/>
        </p:nvSpPr>
        <p:spPr>
          <a:xfrm>
            <a:off x="14787257" y="5763173"/>
            <a:ext cx="1718364" cy="2910886"/>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47786" y="5427050"/>
            <a:ext cx="7539334" cy="2827250"/>
          </a:xfrm>
          <a:prstGeom prst="rect">
            <a:avLst/>
          </a:prstGeom>
        </p:spPr>
      </p:pic>
      <p:sp>
        <p:nvSpPr>
          <p:cNvPr id="3" name="TextBox 3"/>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4" name="TextBox 4"/>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iii. LTNK KEYBOARD VS QWERTY KEYBOARD</a:t>
            </a:r>
          </a:p>
        </p:txBody>
      </p:sp>
      <p:sp>
        <p:nvSpPr>
          <p:cNvPr id="5" name="TextBox 5"/>
          <p:cNvSpPr txBox="1"/>
          <p:nvPr/>
        </p:nvSpPr>
        <p:spPr>
          <a:xfrm>
            <a:off x="1028700" y="3102181"/>
            <a:ext cx="16230600" cy="1671320"/>
          </a:xfrm>
          <a:prstGeom prst="rect">
            <a:avLst/>
          </a:prstGeom>
        </p:spPr>
        <p:txBody>
          <a:bodyPr lIns="0" tIns="0" rIns="0" bIns="0" rtlCol="0" anchor="t">
            <a:spAutoFit/>
          </a:bodyPr>
          <a:lstStyle/>
          <a:p>
            <a:pPr>
              <a:lnSpc>
                <a:spcPts val="4479"/>
              </a:lnSpc>
            </a:pPr>
            <a:r>
              <a:rPr lang="en-US" sz="3199" u="sng" dirty="0">
                <a:solidFill>
                  <a:srgbClr val="504C44"/>
                </a:solidFill>
                <a:latin typeface="Inter Bold"/>
              </a:rPr>
              <a:t>OBJECTIVES</a:t>
            </a:r>
          </a:p>
          <a:p>
            <a:pPr marL="690879" lvl="1" indent="-345439">
              <a:lnSpc>
                <a:spcPts val="4479"/>
              </a:lnSpc>
              <a:buFont typeface="Arial"/>
              <a:buChar char="•"/>
            </a:pPr>
            <a:r>
              <a:rPr lang="en-US" sz="3199" dirty="0">
                <a:solidFill>
                  <a:srgbClr val="504C44"/>
                </a:solidFill>
                <a:latin typeface="Inter"/>
              </a:rPr>
              <a:t>Compare users’ typing performance when using the LTNK keyboard and the QWERTY keyboard</a:t>
            </a:r>
          </a:p>
        </p:txBody>
      </p:sp>
      <p:pic>
        <p:nvPicPr>
          <p:cNvPr id="6" name="Picture 6"/>
          <p:cNvPicPr>
            <a:picLocks noChangeAspect="1"/>
          </p:cNvPicPr>
          <p:nvPr/>
        </p:nvPicPr>
        <p:blipFill>
          <a:blip r:embed="rId4"/>
          <a:srcRect/>
          <a:stretch>
            <a:fillRect/>
          </a:stretch>
        </p:blipFill>
        <p:spPr>
          <a:xfrm>
            <a:off x="10233564" y="5427050"/>
            <a:ext cx="7606650" cy="2827250"/>
          </a:xfrm>
          <a:prstGeom prst="rect">
            <a:avLst/>
          </a:prstGeom>
        </p:spPr>
      </p:pic>
      <p:sp>
        <p:nvSpPr>
          <p:cNvPr id="7" name="TextBox 7"/>
          <p:cNvSpPr txBox="1"/>
          <p:nvPr/>
        </p:nvSpPr>
        <p:spPr>
          <a:xfrm>
            <a:off x="8620867" y="6382523"/>
            <a:ext cx="978951" cy="789127"/>
          </a:xfrm>
          <a:prstGeom prst="rect">
            <a:avLst/>
          </a:prstGeom>
        </p:spPr>
        <p:txBody>
          <a:bodyPr lIns="0" tIns="0" rIns="0" bIns="0" rtlCol="0" anchor="t">
            <a:spAutoFit/>
          </a:bodyPr>
          <a:lstStyle/>
          <a:p>
            <a:pPr algn="ctr">
              <a:lnSpc>
                <a:spcPts val="6719"/>
              </a:lnSpc>
            </a:pPr>
            <a:r>
              <a:rPr lang="en-US" sz="4800" b="1" dirty="0">
                <a:ln w="22225">
                  <a:solidFill>
                    <a:schemeClr val="accent2"/>
                  </a:solidFill>
                  <a:prstDash val="solid"/>
                </a:ln>
                <a:solidFill>
                  <a:schemeClr val="accent2">
                    <a:lumMod val="40000"/>
                    <a:lumOff val="60000"/>
                  </a:schemeClr>
                </a:solidFill>
                <a:latin typeface="Inter Bold"/>
              </a:rPr>
              <a:t>VS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3" name="TextBox 3"/>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iii. LTNK KEYBOARD VS QWERTY KEYBOARD</a:t>
            </a:r>
          </a:p>
        </p:txBody>
      </p:sp>
      <p:sp>
        <p:nvSpPr>
          <p:cNvPr id="4" name="TextBox 4"/>
          <p:cNvSpPr txBox="1"/>
          <p:nvPr/>
        </p:nvSpPr>
        <p:spPr>
          <a:xfrm>
            <a:off x="1028700" y="3319145"/>
            <a:ext cx="16230600" cy="5939155"/>
          </a:xfrm>
          <a:prstGeom prst="rect">
            <a:avLst/>
          </a:prstGeom>
        </p:spPr>
        <p:txBody>
          <a:bodyPr lIns="0" tIns="0" rIns="0" bIns="0" rtlCol="0" anchor="t">
            <a:spAutoFit/>
          </a:bodyPr>
          <a:lstStyle/>
          <a:p>
            <a:pPr>
              <a:lnSpc>
                <a:spcPts val="3919"/>
              </a:lnSpc>
            </a:pPr>
            <a:r>
              <a:rPr lang="en-US" sz="2799" u="sng" dirty="0">
                <a:solidFill>
                  <a:srgbClr val="504C44"/>
                </a:solidFill>
                <a:latin typeface="Inter Bold"/>
              </a:rPr>
              <a:t>METHODS</a:t>
            </a:r>
          </a:p>
          <a:p>
            <a:pPr marL="604519" lvl="1" indent="-302260">
              <a:lnSpc>
                <a:spcPts val="3919"/>
              </a:lnSpc>
              <a:buFont typeface="Arial"/>
              <a:buChar char="•"/>
            </a:pPr>
            <a:r>
              <a:rPr lang="en-US" sz="2799" dirty="0">
                <a:solidFill>
                  <a:srgbClr val="504C44"/>
                </a:solidFill>
                <a:latin typeface="Inter"/>
              </a:rPr>
              <a:t>Users split into two groups: Group A and Group B</a:t>
            </a:r>
          </a:p>
          <a:p>
            <a:pPr marL="1209039" lvl="2" indent="-403013">
              <a:lnSpc>
                <a:spcPts val="3919"/>
              </a:lnSpc>
              <a:buFont typeface="Arial"/>
              <a:buChar char="⚬"/>
            </a:pPr>
            <a:r>
              <a:rPr lang="en-US" sz="2799" dirty="0">
                <a:solidFill>
                  <a:srgbClr val="504C44"/>
                </a:solidFill>
                <a:latin typeface="Inter"/>
              </a:rPr>
              <a:t>A - QWERTY first, LTNK second</a:t>
            </a:r>
          </a:p>
          <a:p>
            <a:pPr marL="1209039" lvl="2" indent="-403013">
              <a:lnSpc>
                <a:spcPts val="3919"/>
              </a:lnSpc>
              <a:buFont typeface="Arial"/>
              <a:buChar char="⚬"/>
            </a:pPr>
            <a:r>
              <a:rPr lang="en-US" sz="2799" dirty="0">
                <a:solidFill>
                  <a:srgbClr val="504C44"/>
                </a:solidFill>
                <a:latin typeface="Inter"/>
              </a:rPr>
              <a:t>B - LTNK first, QWERTY second</a:t>
            </a:r>
          </a:p>
          <a:p>
            <a:pPr>
              <a:lnSpc>
                <a:spcPts val="3919"/>
              </a:lnSpc>
            </a:pPr>
            <a:endParaRPr lang="en-US" sz="2799" dirty="0">
              <a:solidFill>
                <a:srgbClr val="504C44"/>
              </a:solidFill>
              <a:latin typeface="Inter"/>
            </a:endParaRPr>
          </a:p>
          <a:p>
            <a:pPr marL="604519" lvl="1" indent="-302260">
              <a:lnSpc>
                <a:spcPts val="3919"/>
              </a:lnSpc>
              <a:buFont typeface="Arial"/>
              <a:buChar char="•"/>
            </a:pPr>
            <a:r>
              <a:rPr lang="en-US" sz="2799" dirty="0">
                <a:solidFill>
                  <a:srgbClr val="504C44"/>
                </a:solidFill>
                <a:latin typeface="Inter"/>
              </a:rPr>
              <a:t>Two phases for each keyboard:</a:t>
            </a:r>
          </a:p>
          <a:p>
            <a:pPr marL="1209039" lvl="2" indent="-403013">
              <a:lnSpc>
                <a:spcPts val="3919"/>
              </a:lnSpc>
              <a:buFont typeface="Arial"/>
              <a:buChar char="⚬"/>
            </a:pPr>
            <a:r>
              <a:rPr lang="en-US" sz="2799" dirty="0">
                <a:solidFill>
                  <a:srgbClr val="504C44"/>
                </a:solidFill>
                <a:latin typeface="Inter"/>
              </a:rPr>
              <a:t>Practice - Get familiar with eye typing with the corresponding dwell time</a:t>
            </a:r>
          </a:p>
          <a:p>
            <a:pPr marL="1209039" lvl="2" indent="-403013">
              <a:lnSpc>
                <a:spcPts val="3919"/>
              </a:lnSpc>
              <a:buFont typeface="Arial"/>
              <a:buChar char="⚬"/>
            </a:pPr>
            <a:r>
              <a:rPr lang="en-US" sz="2799" dirty="0">
                <a:solidFill>
                  <a:srgbClr val="504C44"/>
                </a:solidFill>
                <a:latin typeface="Inter"/>
              </a:rPr>
              <a:t>Test - Eye type a set of 20 characters as fast and accurate as possible</a:t>
            </a:r>
          </a:p>
          <a:p>
            <a:pPr marL="1813558" lvl="3" indent="-453390">
              <a:lnSpc>
                <a:spcPts val="3919"/>
              </a:lnSpc>
              <a:buFont typeface="Arial"/>
              <a:buChar char="￭"/>
            </a:pPr>
            <a:r>
              <a:rPr lang="en-US" sz="2799" dirty="0">
                <a:solidFill>
                  <a:srgbClr val="504C44"/>
                </a:solidFill>
                <a:latin typeface="Inter"/>
              </a:rPr>
              <a:t>Pattern of five keys that were far apart from each other, followed by five keys that were next to each other, alternating</a:t>
            </a:r>
          </a:p>
          <a:p>
            <a:pPr>
              <a:lnSpc>
                <a:spcPts val="3919"/>
              </a:lnSpc>
            </a:pPr>
            <a:endParaRPr lang="en-US" sz="2799" dirty="0">
              <a:solidFill>
                <a:srgbClr val="504C44"/>
              </a:solidFill>
              <a:latin typeface="Inter"/>
            </a:endParaRPr>
          </a:p>
          <a:p>
            <a:pPr marL="604519" lvl="1" indent="-302260">
              <a:lnSpc>
                <a:spcPts val="3919"/>
              </a:lnSpc>
              <a:buFont typeface="Arial"/>
              <a:buChar char="•"/>
            </a:pPr>
            <a:r>
              <a:rPr lang="en-US" sz="2799" dirty="0">
                <a:solidFill>
                  <a:srgbClr val="504C44"/>
                </a:solidFill>
                <a:latin typeface="Inter"/>
              </a:rPr>
              <a:t>Participants filled up a Google Form to provide feedback on their overall user experience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B54EA3-22A1-62F4-A44A-8F5355A5ECB2}"/>
              </a:ext>
            </a:extLst>
          </p:cNvPr>
          <p:cNvGrpSpPr/>
          <p:nvPr/>
        </p:nvGrpSpPr>
        <p:grpSpPr>
          <a:xfrm>
            <a:off x="2748716" y="3467100"/>
            <a:ext cx="12790568" cy="6168192"/>
            <a:chOff x="2144633" y="2861507"/>
            <a:chExt cx="12790568" cy="6168192"/>
          </a:xfrm>
        </p:grpSpPr>
        <p:grpSp>
          <p:nvGrpSpPr>
            <p:cNvPr id="2" name="Group 2"/>
            <p:cNvGrpSpPr/>
            <p:nvPr/>
          </p:nvGrpSpPr>
          <p:grpSpPr>
            <a:xfrm>
              <a:off x="2144633" y="2861507"/>
              <a:ext cx="12790568" cy="6168192"/>
              <a:chOff x="0" y="-47625"/>
              <a:chExt cx="3718778" cy="1667332"/>
            </a:xfrm>
          </p:grpSpPr>
          <p:sp>
            <p:nvSpPr>
              <p:cNvPr id="3" name="Freeform 3"/>
              <p:cNvSpPr/>
              <p:nvPr/>
            </p:nvSpPr>
            <p:spPr>
              <a:xfrm>
                <a:off x="0" y="0"/>
                <a:ext cx="3718778" cy="1619707"/>
              </a:xfrm>
              <a:custGeom>
                <a:avLst/>
                <a:gdLst/>
                <a:ahLst/>
                <a:cxnLst/>
                <a:rect l="l" t="t" r="r" b="b"/>
                <a:pathLst>
                  <a:path w="3696623" h="1702098">
                    <a:moveTo>
                      <a:pt x="0" y="0"/>
                    </a:moveTo>
                    <a:lnTo>
                      <a:pt x="3696623" y="0"/>
                    </a:lnTo>
                    <a:lnTo>
                      <a:pt x="3696623" y="1702098"/>
                    </a:lnTo>
                    <a:lnTo>
                      <a:pt x="0" y="1702098"/>
                    </a:lnTo>
                    <a:close/>
                  </a:path>
                </a:pathLst>
              </a:custGeom>
              <a:solidFill>
                <a:srgbClr val="F1EDE9"/>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pic>
          <p:nvPicPr>
            <p:cNvPr id="5" name="Picture 5"/>
            <p:cNvPicPr>
              <a:picLocks noChangeAspect="1"/>
            </p:cNvPicPr>
            <p:nvPr/>
          </p:nvPicPr>
          <p:blipFill>
            <a:blip r:embed="rId3"/>
            <a:srcRect/>
            <a:stretch>
              <a:fillRect/>
            </a:stretch>
          </p:blipFill>
          <p:spPr>
            <a:xfrm>
              <a:off x="2392898" y="3334078"/>
              <a:ext cx="12313702" cy="5402756"/>
            </a:xfrm>
            <a:prstGeom prst="rect">
              <a:avLst/>
            </a:prstGeom>
          </p:spPr>
        </p:pic>
      </p:grpSp>
      <p:sp>
        <p:nvSpPr>
          <p:cNvPr id="6" name="TextBox 6"/>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7" name="TextBox 7"/>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iii. LTNK KEYBOARD VS QWERTY KEYBOARD</a:t>
            </a:r>
          </a:p>
        </p:txBody>
      </p:sp>
      <p:sp>
        <p:nvSpPr>
          <p:cNvPr id="9" name="TextBox 4">
            <a:extLst>
              <a:ext uri="{FF2B5EF4-FFF2-40B4-BE49-F238E27FC236}">
                <a16:creationId xmlns:a16="http://schemas.microsoft.com/office/drawing/2014/main" id="{B51FC11E-7577-788D-1974-39B158867ACE}"/>
              </a:ext>
            </a:extLst>
          </p:cNvPr>
          <p:cNvSpPr txBox="1"/>
          <p:nvPr/>
        </p:nvSpPr>
        <p:spPr>
          <a:xfrm>
            <a:off x="1038532" y="2867513"/>
            <a:ext cx="16230600" cy="471604"/>
          </a:xfrm>
          <a:prstGeom prst="rect">
            <a:avLst/>
          </a:prstGeom>
        </p:spPr>
        <p:txBody>
          <a:bodyPr lIns="0" tIns="0" rIns="0" bIns="0" rtlCol="0" anchor="t">
            <a:spAutoFit/>
          </a:bodyPr>
          <a:lstStyle/>
          <a:p>
            <a:pPr>
              <a:lnSpc>
                <a:spcPts val="3919"/>
              </a:lnSpc>
            </a:pPr>
            <a:r>
              <a:rPr lang="en-US" sz="3200" u="sng" dirty="0">
                <a:solidFill>
                  <a:srgbClr val="504C44"/>
                </a:solidFill>
                <a:latin typeface="Inter Bold"/>
              </a:rPr>
              <a:t>RESULTS</a:t>
            </a:r>
            <a:endParaRPr lang="en-US" sz="3200" dirty="0">
              <a:solidFill>
                <a:srgbClr val="504C44"/>
              </a:solidFill>
              <a:latin typeface="Inter"/>
            </a:endParaRPr>
          </a:p>
        </p:txBody>
      </p:sp>
      <p:sp>
        <p:nvSpPr>
          <p:cNvPr id="10" name="Rectangle 9">
            <a:extLst>
              <a:ext uri="{FF2B5EF4-FFF2-40B4-BE49-F238E27FC236}">
                <a16:creationId xmlns:a16="http://schemas.microsoft.com/office/drawing/2014/main" id="{A346F410-4C37-3DC4-3FDF-C8A1598D7601}"/>
              </a:ext>
            </a:extLst>
          </p:cNvPr>
          <p:cNvSpPr/>
          <p:nvPr/>
        </p:nvSpPr>
        <p:spPr>
          <a:xfrm>
            <a:off x="9067800" y="4838700"/>
            <a:ext cx="685800" cy="4572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50801A-A14E-AFD9-2EE7-B8662DC09A4D}"/>
              </a:ext>
            </a:extLst>
          </p:cNvPr>
          <p:cNvSpPr/>
          <p:nvPr/>
        </p:nvSpPr>
        <p:spPr>
          <a:xfrm>
            <a:off x="12573000" y="5524500"/>
            <a:ext cx="1219200" cy="4572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222292D-E66A-48D7-EAEB-2134138353B0}"/>
              </a:ext>
            </a:extLst>
          </p:cNvPr>
          <p:cNvSpPr/>
          <p:nvPr/>
        </p:nvSpPr>
        <p:spPr>
          <a:xfrm>
            <a:off x="12573000" y="6639289"/>
            <a:ext cx="1219200" cy="4572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E2EA14-67D2-0D0E-FCB8-4CA92854BC17}"/>
              </a:ext>
            </a:extLst>
          </p:cNvPr>
          <p:cNvSpPr/>
          <p:nvPr/>
        </p:nvSpPr>
        <p:spPr>
          <a:xfrm>
            <a:off x="12573000" y="7772356"/>
            <a:ext cx="1219200" cy="4572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8E37C0-E411-8177-F111-0478CDB270F7}"/>
              </a:ext>
            </a:extLst>
          </p:cNvPr>
          <p:cNvSpPr/>
          <p:nvPr/>
        </p:nvSpPr>
        <p:spPr>
          <a:xfrm>
            <a:off x="9067800" y="8841160"/>
            <a:ext cx="685800" cy="4572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xit" presetSubtype="0" fill="hold" grpId="1" nodeType="with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352354"/>
            <a:ext cx="11719861" cy="5396373"/>
            <a:chOff x="0" y="0"/>
            <a:chExt cx="3696623" cy="1702098"/>
          </a:xfrm>
        </p:grpSpPr>
        <p:sp>
          <p:nvSpPr>
            <p:cNvPr id="3" name="Freeform 3"/>
            <p:cNvSpPr/>
            <p:nvPr/>
          </p:nvSpPr>
          <p:spPr>
            <a:xfrm>
              <a:off x="0" y="0"/>
              <a:ext cx="3696623" cy="1702098"/>
            </a:xfrm>
            <a:custGeom>
              <a:avLst/>
              <a:gdLst/>
              <a:ahLst/>
              <a:cxnLst/>
              <a:rect l="l" t="t" r="r" b="b"/>
              <a:pathLst>
                <a:path w="3696623" h="1702098">
                  <a:moveTo>
                    <a:pt x="0" y="0"/>
                  </a:moveTo>
                  <a:lnTo>
                    <a:pt x="3696623" y="0"/>
                  </a:lnTo>
                  <a:lnTo>
                    <a:pt x="3696623" y="1702098"/>
                  </a:lnTo>
                  <a:lnTo>
                    <a:pt x="0" y="1702098"/>
                  </a:lnTo>
                  <a:close/>
                </a:path>
              </a:pathLst>
            </a:custGeom>
            <a:solidFill>
              <a:srgbClr val="F1EDE9"/>
            </a:solidFill>
          </p:spPr>
        </p:sp>
        <p:sp>
          <p:nvSpPr>
            <p:cNvPr id="4" name="TextBox 4"/>
            <p:cNvSpPr txBox="1"/>
            <p:nvPr/>
          </p:nvSpPr>
          <p:spPr>
            <a:xfrm>
              <a:off x="0" y="-38100"/>
              <a:ext cx="812800" cy="850900"/>
            </a:xfrm>
            <a:prstGeom prst="rect">
              <a:avLst/>
            </a:prstGeom>
          </p:spPr>
          <p:txBody>
            <a:bodyPr lIns="42418" tIns="42418" rIns="42418" bIns="42418" rtlCol="0" anchor="ctr"/>
            <a:lstStyle/>
            <a:p>
              <a:pPr algn="ctr">
                <a:lnSpc>
                  <a:spcPts val="2799"/>
                </a:lnSpc>
              </a:pPr>
              <a:endParaRPr/>
            </a:p>
          </p:txBody>
        </p:sp>
      </p:grpSp>
      <p:pic>
        <p:nvPicPr>
          <p:cNvPr id="5" name="Picture 5"/>
          <p:cNvPicPr>
            <a:picLocks noChangeAspect="1"/>
          </p:cNvPicPr>
          <p:nvPr/>
        </p:nvPicPr>
        <p:blipFill>
          <a:blip r:embed="rId3"/>
          <a:srcRect/>
          <a:stretch>
            <a:fillRect/>
          </a:stretch>
        </p:blipFill>
        <p:spPr>
          <a:xfrm>
            <a:off x="1476004" y="3589020"/>
            <a:ext cx="10825253" cy="4923042"/>
          </a:xfrm>
          <a:prstGeom prst="rect">
            <a:avLst/>
          </a:prstGeom>
        </p:spPr>
      </p:pic>
      <p:sp>
        <p:nvSpPr>
          <p:cNvPr id="6" name="TextBox 6"/>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7" name="TextBox 7"/>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iii. LTNK KEYBOARD VS QWERTY KEYBOARD</a:t>
            </a:r>
          </a:p>
        </p:txBody>
      </p:sp>
      <p:sp>
        <p:nvSpPr>
          <p:cNvPr id="8" name="TextBox 8"/>
          <p:cNvSpPr txBox="1"/>
          <p:nvPr/>
        </p:nvSpPr>
        <p:spPr>
          <a:xfrm>
            <a:off x="13425450" y="5329816"/>
            <a:ext cx="3373960" cy="1390252"/>
          </a:xfrm>
          <a:prstGeom prst="rect">
            <a:avLst/>
          </a:prstGeom>
        </p:spPr>
        <p:txBody>
          <a:bodyPr lIns="0" tIns="0" rIns="0" bIns="0" rtlCol="0" anchor="t">
            <a:spAutoFit/>
          </a:bodyPr>
          <a:lstStyle/>
          <a:p>
            <a:pPr algn="ctr">
              <a:lnSpc>
                <a:spcPts val="4480"/>
              </a:lnSpc>
            </a:pPr>
            <a:r>
              <a:rPr lang="en-US" sz="3200" dirty="0">
                <a:solidFill>
                  <a:srgbClr val="504C44"/>
                </a:solidFill>
                <a:latin typeface="Inter Bold"/>
              </a:rPr>
              <a:t>Gaze Accuracy:</a:t>
            </a:r>
          </a:p>
          <a:p>
            <a:pPr algn="ctr">
              <a:lnSpc>
                <a:spcPts val="6719"/>
              </a:lnSpc>
            </a:pPr>
            <a:r>
              <a:rPr lang="en-US" sz="4800" dirty="0">
                <a:solidFill>
                  <a:srgbClr val="504C44"/>
                </a:solidFill>
                <a:latin typeface="Inter Bold"/>
              </a:rPr>
              <a:t>2.83/5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352354"/>
            <a:ext cx="11719861" cy="5396373"/>
            <a:chOff x="0" y="0"/>
            <a:chExt cx="3696623" cy="1702098"/>
          </a:xfrm>
        </p:grpSpPr>
        <p:sp>
          <p:nvSpPr>
            <p:cNvPr id="3" name="Freeform 3"/>
            <p:cNvSpPr/>
            <p:nvPr/>
          </p:nvSpPr>
          <p:spPr>
            <a:xfrm>
              <a:off x="0" y="0"/>
              <a:ext cx="3696623" cy="1702098"/>
            </a:xfrm>
            <a:custGeom>
              <a:avLst/>
              <a:gdLst/>
              <a:ahLst/>
              <a:cxnLst/>
              <a:rect l="l" t="t" r="r" b="b"/>
              <a:pathLst>
                <a:path w="3696623" h="1702098">
                  <a:moveTo>
                    <a:pt x="0" y="0"/>
                  </a:moveTo>
                  <a:lnTo>
                    <a:pt x="3696623" y="0"/>
                  </a:lnTo>
                  <a:lnTo>
                    <a:pt x="3696623" y="1702098"/>
                  </a:lnTo>
                  <a:lnTo>
                    <a:pt x="0" y="1702098"/>
                  </a:lnTo>
                  <a:close/>
                </a:path>
              </a:pathLst>
            </a:custGeom>
            <a:solidFill>
              <a:srgbClr val="F1EDE9"/>
            </a:solidFill>
          </p:spPr>
        </p:sp>
        <p:sp>
          <p:nvSpPr>
            <p:cNvPr id="4" name="TextBox 4"/>
            <p:cNvSpPr txBox="1"/>
            <p:nvPr/>
          </p:nvSpPr>
          <p:spPr>
            <a:xfrm>
              <a:off x="0" y="-38100"/>
              <a:ext cx="812800" cy="850900"/>
            </a:xfrm>
            <a:prstGeom prst="rect">
              <a:avLst/>
            </a:prstGeom>
          </p:spPr>
          <p:txBody>
            <a:bodyPr lIns="42418" tIns="42418" rIns="42418" bIns="42418" rtlCol="0" anchor="ctr"/>
            <a:lstStyle/>
            <a:p>
              <a:pPr algn="ctr">
                <a:lnSpc>
                  <a:spcPts val="2799"/>
                </a:lnSpc>
              </a:pPr>
              <a:endParaRPr/>
            </a:p>
          </p:txBody>
        </p:sp>
      </p:grpSp>
      <p:pic>
        <p:nvPicPr>
          <p:cNvPr id="5" name="Picture 5"/>
          <p:cNvPicPr>
            <a:picLocks noChangeAspect="1"/>
          </p:cNvPicPr>
          <p:nvPr/>
        </p:nvPicPr>
        <p:blipFill>
          <a:blip r:embed="rId3"/>
          <a:srcRect/>
          <a:stretch>
            <a:fillRect/>
          </a:stretch>
        </p:blipFill>
        <p:spPr>
          <a:xfrm>
            <a:off x="1559371" y="3718107"/>
            <a:ext cx="10658519" cy="4664869"/>
          </a:xfrm>
          <a:prstGeom prst="rect">
            <a:avLst/>
          </a:prstGeom>
        </p:spPr>
      </p:pic>
      <p:sp>
        <p:nvSpPr>
          <p:cNvPr id="6" name="TextBox 6"/>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7" name="TextBox 7"/>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iii. LTNK KEYBOARD VS QWERTY KEYBOARD</a:t>
            </a:r>
          </a:p>
        </p:txBody>
      </p:sp>
      <p:sp>
        <p:nvSpPr>
          <p:cNvPr id="8" name="TextBox 8"/>
          <p:cNvSpPr txBox="1"/>
          <p:nvPr/>
        </p:nvSpPr>
        <p:spPr>
          <a:xfrm>
            <a:off x="13473859" y="5329816"/>
            <a:ext cx="3373960" cy="1390252"/>
          </a:xfrm>
          <a:prstGeom prst="rect">
            <a:avLst/>
          </a:prstGeom>
        </p:spPr>
        <p:txBody>
          <a:bodyPr lIns="0" tIns="0" rIns="0" bIns="0" rtlCol="0" anchor="t">
            <a:spAutoFit/>
          </a:bodyPr>
          <a:lstStyle/>
          <a:p>
            <a:pPr algn="ctr">
              <a:lnSpc>
                <a:spcPts val="4480"/>
              </a:lnSpc>
            </a:pPr>
            <a:r>
              <a:rPr lang="en-US" sz="3200" dirty="0">
                <a:solidFill>
                  <a:srgbClr val="504C44"/>
                </a:solidFill>
                <a:latin typeface="Inter Bold"/>
              </a:rPr>
              <a:t>Dwell Time:</a:t>
            </a:r>
          </a:p>
          <a:p>
            <a:pPr algn="ctr">
              <a:lnSpc>
                <a:spcPts val="6719"/>
              </a:lnSpc>
            </a:pPr>
            <a:r>
              <a:rPr lang="en-US" sz="4800" dirty="0">
                <a:solidFill>
                  <a:srgbClr val="504C44"/>
                </a:solidFill>
                <a:latin typeface="Inter Bold"/>
              </a:rPr>
              <a:t>3.5/5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4CE1DA2-B834-07E9-7BC7-6FD5316FE118}"/>
              </a:ext>
            </a:extLst>
          </p:cNvPr>
          <p:cNvGrpSpPr/>
          <p:nvPr/>
        </p:nvGrpSpPr>
        <p:grpSpPr>
          <a:xfrm>
            <a:off x="1440181" y="3352354"/>
            <a:ext cx="10706100" cy="5098789"/>
            <a:chOff x="1028700" y="3352354"/>
            <a:chExt cx="11719861" cy="5396373"/>
          </a:xfrm>
        </p:grpSpPr>
        <p:grpSp>
          <p:nvGrpSpPr>
            <p:cNvPr id="2" name="Group 2"/>
            <p:cNvGrpSpPr/>
            <p:nvPr/>
          </p:nvGrpSpPr>
          <p:grpSpPr>
            <a:xfrm>
              <a:off x="1028700" y="3352354"/>
              <a:ext cx="11719861" cy="5396373"/>
              <a:chOff x="0" y="0"/>
              <a:chExt cx="3696623" cy="1702098"/>
            </a:xfrm>
          </p:grpSpPr>
          <p:sp>
            <p:nvSpPr>
              <p:cNvPr id="3" name="Freeform 3"/>
              <p:cNvSpPr/>
              <p:nvPr/>
            </p:nvSpPr>
            <p:spPr>
              <a:xfrm>
                <a:off x="0" y="0"/>
                <a:ext cx="3696623" cy="1702098"/>
              </a:xfrm>
              <a:custGeom>
                <a:avLst/>
                <a:gdLst/>
                <a:ahLst/>
                <a:cxnLst/>
                <a:rect l="l" t="t" r="r" b="b"/>
                <a:pathLst>
                  <a:path w="3696623" h="1702098">
                    <a:moveTo>
                      <a:pt x="0" y="0"/>
                    </a:moveTo>
                    <a:lnTo>
                      <a:pt x="3696623" y="0"/>
                    </a:lnTo>
                    <a:lnTo>
                      <a:pt x="3696623" y="1702098"/>
                    </a:lnTo>
                    <a:lnTo>
                      <a:pt x="0" y="1702098"/>
                    </a:lnTo>
                    <a:close/>
                  </a:path>
                </a:pathLst>
              </a:custGeom>
              <a:solidFill>
                <a:srgbClr val="F1EDE9"/>
              </a:solidFill>
            </p:spPr>
          </p:sp>
          <p:sp>
            <p:nvSpPr>
              <p:cNvPr id="4" name="TextBox 4"/>
              <p:cNvSpPr txBox="1"/>
              <p:nvPr/>
            </p:nvSpPr>
            <p:spPr>
              <a:xfrm>
                <a:off x="0" y="-38100"/>
                <a:ext cx="812800" cy="850900"/>
              </a:xfrm>
              <a:prstGeom prst="rect">
                <a:avLst/>
              </a:prstGeom>
            </p:spPr>
            <p:txBody>
              <a:bodyPr lIns="42418" tIns="42418" rIns="42418" bIns="42418" rtlCol="0" anchor="ctr"/>
              <a:lstStyle/>
              <a:p>
                <a:pPr algn="ctr">
                  <a:lnSpc>
                    <a:spcPts val="2799"/>
                  </a:lnSpc>
                </a:pPr>
                <a:endParaRPr/>
              </a:p>
            </p:txBody>
          </p:sp>
        </p:grpSp>
        <p:pic>
          <p:nvPicPr>
            <p:cNvPr id="5" name="Picture 5"/>
            <p:cNvPicPr>
              <a:picLocks noChangeAspect="1"/>
            </p:cNvPicPr>
            <p:nvPr/>
          </p:nvPicPr>
          <p:blipFill>
            <a:blip r:embed="rId3"/>
            <a:srcRect/>
            <a:stretch>
              <a:fillRect/>
            </a:stretch>
          </p:blipFill>
          <p:spPr>
            <a:xfrm>
              <a:off x="1653326" y="3650477"/>
              <a:ext cx="10470608" cy="4800128"/>
            </a:xfrm>
            <a:prstGeom prst="rect">
              <a:avLst/>
            </a:prstGeom>
          </p:spPr>
        </p:pic>
      </p:grpSp>
      <p:sp>
        <p:nvSpPr>
          <p:cNvPr id="6" name="TextBox 6"/>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7" name="TextBox 7"/>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iii. LTNK KEYBOARD VS QWERTY KEYBOARD</a:t>
            </a:r>
          </a:p>
        </p:txBody>
      </p:sp>
      <p:sp>
        <p:nvSpPr>
          <p:cNvPr id="8" name="TextBox 8"/>
          <p:cNvSpPr txBox="1"/>
          <p:nvPr/>
        </p:nvSpPr>
        <p:spPr>
          <a:xfrm>
            <a:off x="13191762" y="3352354"/>
            <a:ext cx="3373960" cy="1390252"/>
          </a:xfrm>
          <a:prstGeom prst="rect">
            <a:avLst/>
          </a:prstGeom>
        </p:spPr>
        <p:txBody>
          <a:bodyPr lIns="0" tIns="0" rIns="0" bIns="0" rtlCol="0" anchor="t">
            <a:spAutoFit/>
          </a:bodyPr>
          <a:lstStyle/>
          <a:p>
            <a:pPr algn="ctr">
              <a:lnSpc>
                <a:spcPts val="4480"/>
              </a:lnSpc>
            </a:pPr>
            <a:r>
              <a:rPr lang="en-US" sz="3200" dirty="0">
                <a:solidFill>
                  <a:srgbClr val="504C44"/>
                </a:solidFill>
                <a:latin typeface="Inter Bold"/>
              </a:rPr>
              <a:t>Comfort:</a:t>
            </a:r>
          </a:p>
          <a:p>
            <a:pPr algn="ctr">
              <a:lnSpc>
                <a:spcPts val="6719"/>
              </a:lnSpc>
            </a:pPr>
            <a:r>
              <a:rPr lang="en-US" sz="4800" dirty="0">
                <a:solidFill>
                  <a:srgbClr val="504C44"/>
                </a:solidFill>
                <a:latin typeface="Inter Bold"/>
              </a:rPr>
              <a:t>2/5 👎</a:t>
            </a:r>
          </a:p>
        </p:txBody>
      </p:sp>
      <p:pic>
        <p:nvPicPr>
          <p:cNvPr id="10" name="Picture 9">
            <a:extLst>
              <a:ext uri="{FF2B5EF4-FFF2-40B4-BE49-F238E27FC236}">
                <a16:creationId xmlns:a16="http://schemas.microsoft.com/office/drawing/2014/main" id="{216AA09C-4054-3B9D-8D5F-39BADFC6D307}"/>
              </a:ext>
            </a:extLst>
          </p:cNvPr>
          <p:cNvPicPr>
            <a:picLocks noChangeAspect="1"/>
          </p:cNvPicPr>
          <p:nvPr/>
        </p:nvPicPr>
        <p:blipFill>
          <a:blip r:embed="rId4"/>
          <a:stretch>
            <a:fillRect/>
          </a:stretch>
        </p:blipFill>
        <p:spPr>
          <a:xfrm>
            <a:off x="3011211" y="4300189"/>
            <a:ext cx="2386139" cy="867687"/>
          </a:xfrm>
          <a:prstGeom prst="rect">
            <a:avLst/>
          </a:prstGeom>
        </p:spPr>
      </p:pic>
      <p:pic>
        <p:nvPicPr>
          <p:cNvPr id="11" name="Picture 10">
            <a:extLst>
              <a:ext uri="{FF2B5EF4-FFF2-40B4-BE49-F238E27FC236}">
                <a16:creationId xmlns:a16="http://schemas.microsoft.com/office/drawing/2014/main" id="{25014319-3D60-1BD1-DB78-77FDDA37CE3B}"/>
              </a:ext>
            </a:extLst>
          </p:cNvPr>
          <p:cNvPicPr>
            <a:picLocks noChangeAspect="1"/>
          </p:cNvPicPr>
          <p:nvPr/>
        </p:nvPicPr>
        <p:blipFill>
          <a:blip r:embed="rId5"/>
          <a:stretch>
            <a:fillRect/>
          </a:stretch>
        </p:blipFill>
        <p:spPr>
          <a:xfrm>
            <a:off x="3016466" y="5231969"/>
            <a:ext cx="12255067" cy="16737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350327" y="3002049"/>
            <a:ext cx="13587346" cy="6256251"/>
            <a:chOff x="0" y="0"/>
            <a:chExt cx="18116462" cy="8341668"/>
          </a:xfrm>
        </p:grpSpPr>
        <p:grpSp>
          <p:nvGrpSpPr>
            <p:cNvPr id="3" name="Group 3"/>
            <p:cNvGrpSpPr/>
            <p:nvPr/>
          </p:nvGrpSpPr>
          <p:grpSpPr>
            <a:xfrm>
              <a:off x="0" y="0"/>
              <a:ext cx="18116462" cy="8341668"/>
              <a:chOff x="0" y="0"/>
              <a:chExt cx="3696623" cy="1702098"/>
            </a:xfrm>
          </p:grpSpPr>
          <p:sp>
            <p:nvSpPr>
              <p:cNvPr id="4" name="Freeform 4"/>
              <p:cNvSpPr/>
              <p:nvPr/>
            </p:nvSpPr>
            <p:spPr>
              <a:xfrm>
                <a:off x="0" y="0"/>
                <a:ext cx="3696623" cy="1702098"/>
              </a:xfrm>
              <a:custGeom>
                <a:avLst/>
                <a:gdLst/>
                <a:ahLst/>
                <a:cxnLst/>
                <a:rect l="l" t="t" r="r" b="b"/>
                <a:pathLst>
                  <a:path w="3696623" h="1702098">
                    <a:moveTo>
                      <a:pt x="0" y="0"/>
                    </a:moveTo>
                    <a:lnTo>
                      <a:pt x="3696623" y="0"/>
                    </a:lnTo>
                    <a:lnTo>
                      <a:pt x="3696623" y="1702098"/>
                    </a:lnTo>
                    <a:lnTo>
                      <a:pt x="0" y="1702098"/>
                    </a:lnTo>
                    <a:close/>
                  </a:path>
                </a:pathLst>
              </a:custGeom>
              <a:solidFill>
                <a:srgbClr val="F1EDE9"/>
              </a:solidFill>
            </p:spPr>
          </p:sp>
          <p:sp>
            <p:nvSpPr>
              <p:cNvPr id="5" name="TextBox 5"/>
              <p:cNvSpPr txBox="1"/>
              <p:nvPr/>
            </p:nvSpPr>
            <p:spPr>
              <a:xfrm>
                <a:off x="0" y="-38100"/>
                <a:ext cx="812800" cy="850900"/>
              </a:xfrm>
              <a:prstGeom prst="rect">
                <a:avLst/>
              </a:prstGeom>
            </p:spPr>
            <p:txBody>
              <a:bodyPr lIns="42418" tIns="42418" rIns="42418" bIns="42418" rtlCol="0" anchor="ctr"/>
              <a:lstStyle/>
              <a:p>
                <a:pPr algn="ctr">
                  <a:lnSpc>
                    <a:spcPts val="2799"/>
                  </a:lnSpc>
                </a:pPr>
                <a:endParaRPr/>
              </a:p>
            </p:txBody>
          </p:sp>
        </p:grpSp>
        <p:pic>
          <p:nvPicPr>
            <p:cNvPr id="6" name="Picture 6"/>
            <p:cNvPicPr>
              <a:picLocks noChangeAspect="1"/>
            </p:cNvPicPr>
            <p:nvPr/>
          </p:nvPicPr>
          <p:blipFill>
            <a:blip r:embed="rId3"/>
            <a:srcRect/>
            <a:stretch>
              <a:fillRect/>
            </a:stretch>
          </p:blipFill>
          <p:spPr>
            <a:xfrm>
              <a:off x="559635" y="531533"/>
              <a:ext cx="16997192" cy="7278603"/>
            </a:xfrm>
            <a:prstGeom prst="rect">
              <a:avLst/>
            </a:prstGeom>
          </p:spPr>
        </p:pic>
      </p:grpSp>
      <p:sp>
        <p:nvSpPr>
          <p:cNvPr id="7" name="TextBox 7"/>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8" name="TextBox 8"/>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iii. LTNK KEYBOARD VS QWERTY KEYBOARD</a:t>
            </a:r>
          </a:p>
        </p:txBody>
      </p:sp>
      <p:pic>
        <p:nvPicPr>
          <p:cNvPr id="9" name="Picture 8">
            <a:extLst>
              <a:ext uri="{FF2B5EF4-FFF2-40B4-BE49-F238E27FC236}">
                <a16:creationId xmlns:a16="http://schemas.microsoft.com/office/drawing/2014/main" id="{68A9BDDF-05DA-77E0-8FFE-256145A7A46E}"/>
              </a:ext>
            </a:extLst>
          </p:cNvPr>
          <p:cNvPicPr>
            <a:picLocks noChangeAspect="1"/>
          </p:cNvPicPr>
          <p:nvPr/>
        </p:nvPicPr>
        <p:blipFill>
          <a:blip r:embed="rId4"/>
          <a:stretch>
            <a:fillRect/>
          </a:stretch>
        </p:blipFill>
        <p:spPr>
          <a:xfrm>
            <a:off x="3352800" y="3158471"/>
            <a:ext cx="11582400" cy="57011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352354"/>
            <a:ext cx="11719861" cy="5396373"/>
            <a:chOff x="0" y="0"/>
            <a:chExt cx="15626482" cy="7195164"/>
          </a:xfrm>
        </p:grpSpPr>
        <p:grpSp>
          <p:nvGrpSpPr>
            <p:cNvPr id="3" name="Group 3"/>
            <p:cNvGrpSpPr/>
            <p:nvPr/>
          </p:nvGrpSpPr>
          <p:grpSpPr>
            <a:xfrm>
              <a:off x="0" y="0"/>
              <a:ext cx="15626482" cy="7195164"/>
              <a:chOff x="0" y="0"/>
              <a:chExt cx="3696623" cy="1702098"/>
            </a:xfrm>
          </p:grpSpPr>
          <p:sp>
            <p:nvSpPr>
              <p:cNvPr id="4" name="Freeform 4"/>
              <p:cNvSpPr/>
              <p:nvPr/>
            </p:nvSpPr>
            <p:spPr>
              <a:xfrm>
                <a:off x="0" y="0"/>
                <a:ext cx="3696623" cy="1702098"/>
              </a:xfrm>
              <a:custGeom>
                <a:avLst/>
                <a:gdLst/>
                <a:ahLst/>
                <a:cxnLst/>
                <a:rect l="l" t="t" r="r" b="b"/>
                <a:pathLst>
                  <a:path w="3696623" h="1702098">
                    <a:moveTo>
                      <a:pt x="0" y="0"/>
                    </a:moveTo>
                    <a:lnTo>
                      <a:pt x="3696623" y="0"/>
                    </a:lnTo>
                    <a:lnTo>
                      <a:pt x="3696623" y="1702098"/>
                    </a:lnTo>
                    <a:lnTo>
                      <a:pt x="0" y="1702098"/>
                    </a:lnTo>
                    <a:close/>
                  </a:path>
                </a:pathLst>
              </a:custGeom>
              <a:solidFill>
                <a:srgbClr val="F1EDE9"/>
              </a:solidFill>
            </p:spPr>
          </p:sp>
          <p:sp>
            <p:nvSpPr>
              <p:cNvPr id="5" name="TextBox 5"/>
              <p:cNvSpPr txBox="1"/>
              <p:nvPr/>
            </p:nvSpPr>
            <p:spPr>
              <a:xfrm>
                <a:off x="0" y="-38100"/>
                <a:ext cx="812800" cy="850900"/>
              </a:xfrm>
              <a:prstGeom prst="rect">
                <a:avLst/>
              </a:prstGeom>
            </p:spPr>
            <p:txBody>
              <a:bodyPr lIns="42418" tIns="42418" rIns="42418" bIns="42418" rtlCol="0" anchor="ctr"/>
              <a:lstStyle/>
              <a:p>
                <a:pPr algn="ctr">
                  <a:lnSpc>
                    <a:spcPts val="2799"/>
                  </a:lnSpc>
                </a:pPr>
                <a:endParaRPr/>
              </a:p>
            </p:txBody>
          </p:sp>
        </p:grpSp>
        <p:pic>
          <p:nvPicPr>
            <p:cNvPr id="6" name="Picture 6"/>
            <p:cNvPicPr>
              <a:picLocks noChangeAspect="1"/>
            </p:cNvPicPr>
            <p:nvPr/>
          </p:nvPicPr>
          <p:blipFill>
            <a:blip r:embed="rId3"/>
            <a:srcRect/>
            <a:stretch>
              <a:fillRect/>
            </a:stretch>
          </p:blipFill>
          <p:spPr>
            <a:xfrm>
              <a:off x="730637" y="444014"/>
              <a:ext cx="14165207" cy="6307136"/>
            </a:xfrm>
            <a:prstGeom prst="rect">
              <a:avLst/>
            </a:prstGeom>
          </p:spPr>
        </p:pic>
      </p:grpSp>
      <p:sp>
        <p:nvSpPr>
          <p:cNvPr id="7" name="TextBox 7"/>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8" name="TextBox 8"/>
          <p:cNvSpPr txBox="1"/>
          <p:nvPr/>
        </p:nvSpPr>
        <p:spPr>
          <a:xfrm>
            <a:off x="1028700" y="1835857"/>
            <a:ext cx="16230600" cy="67945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iii. LTNK KEYBOARD VS QWERTY KEYBOARD</a:t>
            </a:r>
          </a:p>
        </p:txBody>
      </p:sp>
      <p:sp>
        <p:nvSpPr>
          <p:cNvPr id="9" name="TextBox 9"/>
          <p:cNvSpPr txBox="1"/>
          <p:nvPr/>
        </p:nvSpPr>
        <p:spPr>
          <a:xfrm>
            <a:off x="13473859" y="5329816"/>
            <a:ext cx="3373960" cy="1390252"/>
          </a:xfrm>
          <a:prstGeom prst="rect">
            <a:avLst/>
          </a:prstGeom>
        </p:spPr>
        <p:txBody>
          <a:bodyPr lIns="0" tIns="0" rIns="0" bIns="0" rtlCol="0" anchor="t">
            <a:spAutoFit/>
          </a:bodyPr>
          <a:lstStyle/>
          <a:p>
            <a:pPr algn="ctr">
              <a:lnSpc>
                <a:spcPts val="4480"/>
              </a:lnSpc>
            </a:pPr>
            <a:r>
              <a:rPr lang="en-US" sz="3200" dirty="0">
                <a:solidFill>
                  <a:srgbClr val="504C44"/>
                </a:solidFill>
                <a:latin typeface="Inter Bold"/>
              </a:rPr>
              <a:t>Intuitiveness:</a:t>
            </a:r>
          </a:p>
          <a:p>
            <a:pPr algn="ctr">
              <a:lnSpc>
                <a:spcPts val="6719"/>
              </a:lnSpc>
            </a:pPr>
            <a:r>
              <a:rPr lang="en-US" sz="4800" dirty="0">
                <a:solidFill>
                  <a:srgbClr val="504C44"/>
                </a:solidFill>
                <a:latin typeface="Inter Bold"/>
              </a:rPr>
              <a:t>4.33/5 👍</a:t>
            </a:r>
          </a:p>
        </p:txBody>
      </p:sp>
      <p:pic>
        <p:nvPicPr>
          <p:cNvPr id="1026" name="Picture 2" descr="Forms response chart. Question title: Were you able to understand the functions of each button?. Number of responses: 6 responses.">
            <a:extLst>
              <a:ext uri="{FF2B5EF4-FFF2-40B4-BE49-F238E27FC236}">
                <a16:creationId xmlns:a16="http://schemas.microsoft.com/office/drawing/2014/main" id="{B637FA6F-0821-52B3-0492-107E7C0A7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147" y="3351881"/>
            <a:ext cx="12825712" cy="53963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3" name="TextBox 3"/>
          <p:cNvSpPr txBox="1"/>
          <p:nvPr/>
        </p:nvSpPr>
        <p:spPr>
          <a:xfrm>
            <a:off x="1028700" y="1835857"/>
            <a:ext cx="16230600" cy="138430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iv. EFFECT OF REPEATED USE OF THE LTNK KEYBOARD ON TYPING SPEED</a:t>
            </a:r>
          </a:p>
        </p:txBody>
      </p:sp>
      <p:sp>
        <p:nvSpPr>
          <p:cNvPr id="4" name="TextBox 4"/>
          <p:cNvSpPr txBox="1"/>
          <p:nvPr/>
        </p:nvSpPr>
        <p:spPr>
          <a:xfrm>
            <a:off x="1028700" y="3819940"/>
            <a:ext cx="16230600" cy="3919220"/>
          </a:xfrm>
          <a:prstGeom prst="rect">
            <a:avLst/>
          </a:prstGeom>
        </p:spPr>
        <p:txBody>
          <a:bodyPr lIns="0" tIns="0" rIns="0" bIns="0" rtlCol="0" anchor="t">
            <a:spAutoFit/>
          </a:bodyPr>
          <a:lstStyle/>
          <a:p>
            <a:pPr>
              <a:lnSpc>
                <a:spcPts val="4479"/>
              </a:lnSpc>
            </a:pPr>
            <a:r>
              <a:rPr lang="en-US" sz="3199" u="sng" dirty="0">
                <a:solidFill>
                  <a:srgbClr val="504C44"/>
                </a:solidFill>
                <a:latin typeface="Inter Bold"/>
              </a:rPr>
              <a:t>OBJECTIVES</a:t>
            </a:r>
          </a:p>
          <a:p>
            <a:pPr marL="690879" lvl="1" indent="-345439">
              <a:lnSpc>
                <a:spcPts val="4479"/>
              </a:lnSpc>
              <a:buFont typeface="Arial"/>
              <a:buChar char="•"/>
            </a:pPr>
            <a:r>
              <a:rPr lang="en-US" sz="3199" dirty="0">
                <a:solidFill>
                  <a:srgbClr val="504C44"/>
                </a:solidFill>
                <a:latin typeface="Inter"/>
              </a:rPr>
              <a:t>Determine whether repeated use of the LTNK keyboard will lead to faster typing speeds</a:t>
            </a:r>
          </a:p>
          <a:p>
            <a:pPr>
              <a:lnSpc>
                <a:spcPts val="4479"/>
              </a:lnSpc>
            </a:pPr>
            <a:endParaRPr lang="en-US" sz="3199" dirty="0">
              <a:solidFill>
                <a:srgbClr val="504C44"/>
              </a:solidFill>
              <a:latin typeface="Inter"/>
            </a:endParaRPr>
          </a:p>
          <a:p>
            <a:pPr>
              <a:lnSpc>
                <a:spcPts val="4479"/>
              </a:lnSpc>
            </a:pPr>
            <a:r>
              <a:rPr lang="en-US" sz="3199" u="sng" dirty="0">
                <a:solidFill>
                  <a:srgbClr val="504C44"/>
                </a:solidFill>
                <a:latin typeface="Inter Bold"/>
              </a:rPr>
              <a:t>METHODS</a:t>
            </a:r>
          </a:p>
          <a:p>
            <a:pPr marL="690879" lvl="1" indent="-345439">
              <a:lnSpc>
                <a:spcPts val="4479"/>
              </a:lnSpc>
              <a:buFont typeface="Arial"/>
              <a:buChar char="•"/>
            </a:pPr>
            <a:r>
              <a:rPr lang="en-US" sz="3199" dirty="0">
                <a:solidFill>
                  <a:srgbClr val="504C44"/>
                </a:solidFill>
                <a:latin typeface="Inter"/>
              </a:rPr>
              <a:t>Split into one practice phase and three test phases</a:t>
            </a:r>
          </a:p>
          <a:p>
            <a:pPr marL="690879" lvl="1" indent="-345439">
              <a:lnSpc>
                <a:spcPts val="4479"/>
              </a:lnSpc>
              <a:buFont typeface="Arial"/>
              <a:buChar char="•"/>
            </a:pPr>
            <a:r>
              <a:rPr lang="en-US" sz="3199" dirty="0">
                <a:solidFill>
                  <a:srgbClr val="504C44"/>
                </a:solidFill>
                <a:latin typeface="Inter"/>
              </a:rPr>
              <a:t>Each participant had to type the same set of 20 characters three times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626762" y="5818091"/>
            <a:ext cx="6000364" cy="344020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98143" y="7538196"/>
            <a:ext cx="3657600" cy="123444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76225" y="5143500"/>
            <a:ext cx="901438" cy="1086070"/>
          </a:xfrm>
          <a:prstGeom prst="rect">
            <a:avLst/>
          </a:prstGeom>
        </p:spPr>
      </p:pic>
      <p:pic>
        <p:nvPicPr>
          <p:cNvPr id="5" name="Picture 5"/>
          <p:cNvPicPr>
            <a:picLocks noChangeAspect="1"/>
          </p:cNvPicPr>
          <p:nvPr/>
        </p:nvPicPr>
        <p:blipFill>
          <a:blip r:embed="rId8"/>
          <a:srcRect/>
          <a:stretch>
            <a:fillRect/>
          </a:stretch>
        </p:blipFill>
        <p:spPr>
          <a:xfrm>
            <a:off x="15074768" y="6751547"/>
            <a:ext cx="1403869" cy="1403869"/>
          </a:xfrm>
          <a:prstGeom prst="rect">
            <a:avLst/>
          </a:prstGeom>
        </p:spPr>
      </p:pic>
      <p:sp>
        <p:nvSpPr>
          <p:cNvPr id="6" name="TextBox 6"/>
          <p:cNvSpPr txBox="1"/>
          <p:nvPr/>
        </p:nvSpPr>
        <p:spPr>
          <a:xfrm>
            <a:off x="1028700" y="3433492"/>
            <a:ext cx="11021678" cy="847476"/>
          </a:xfrm>
          <a:prstGeom prst="rect">
            <a:avLst/>
          </a:prstGeom>
        </p:spPr>
        <p:txBody>
          <a:bodyPr wrap="square" lIns="0" tIns="0" rIns="0" bIns="0" rtlCol="0" anchor="t">
            <a:spAutoFit/>
          </a:bodyPr>
          <a:lstStyle/>
          <a:p>
            <a:pPr marL="518160" lvl="1" indent="-259080" algn="just">
              <a:lnSpc>
                <a:spcPts val="3359"/>
              </a:lnSpc>
              <a:buFont typeface="Arial"/>
              <a:buChar char="•"/>
            </a:pPr>
            <a:r>
              <a:rPr lang="en-US" sz="2800" dirty="0">
                <a:solidFill>
                  <a:srgbClr val="504C44"/>
                </a:solidFill>
                <a:latin typeface="Inter"/>
              </a:rPr>
              <a:t>Eye typing</a:t>
            </a:r>
          </a:p>
          <a:p>
            <a:pPr marL="1036320" lvl="2" indent="-345440" algn="just">
              <a:lnSpc>
                <a:spcPts val="3359"/>
              </a:lnSpc>
              <a:buFont typeface="Arial"/>
              <a:buChar char="⚬"/>
            </a:pPr>
            <a:r>
              <a:rPr lang="en-US" sz="2800" dirty="0">
                <a:solidFill>
                  <a:srgbClr val="504C44"/>
                </a:solidFill>
                <a:latin typeface="Inter"/>
              </a:rPr>
              <a:t>Generate text using one’s gaze as an input mechanism</a:t>
            </a:r>
          </a:p>
        </p:txBody>
      </p:sp>
      <p:sp>
        <p:nvSpPr>
          <p:cNvPr id="7" name="TextBox 7"/>
          <p:cNvSpPr txBox="1"/>
          <p:nvPr/>
        </p:nvSpPr>
        <p:spPr>
          <a:xfrm>
            <a:off x="1028700" y="2303976"/>
            <a:ext cx="10285952" cy="659219"/>
          </a:xfrm>
          <a:prstGeom prst="rect">
            <a:avLst/>
          </a:prstGeom>
        </p:spPr>
        <p:txBody>
          <a:bodyPr wrap="square" lIns="0" tIns="0" rIns="0" bIns="0" rtlCol="0" anchor="t">
            <a:spAutoFit/>
          </a:bodyPr>
          <a:lstStyle/>
          <a:p>
            <a:pPr algn="just">
              <a:lnSpc>
                <a:spcPts val="5599"/>
              </a:lnSpc>
            </a:pPr>
            <a:r>
              <a:rPr lang="en-US" sz="3999" spc="399" dirty="0">
                <a:solidFill>
                  <a:srgbClr val="504C44"/>
                </a:solidFill>
                <a:latin typeface="Inter"/>
              </a:rPr>
              <a:t>BACKGROUND INFO &amp; MOTIVATION</a:t>
            </a:r>
          </a:p>
        </p:txBody>
      </p:sp>
      <p:sp>
        <p:nvSpPr>
          <p:cNvPr id="9" name="AutoShape 9"/>
          <p:cNvSpPr/>
          <p:nvPr/>
        </p:nvSpPr>
        <p:spPr>
          <a:xfrm flipH="1">
            <a:off x="8077662" y="7453481"/>
            <a:ext cx="6997105" cy="663835"/>
          </a:xfrm>
          <a:prstGeom prst="line">
            <a:avLst/>
          </a:prstGeom>
          <a:ln w="76200" cap="flat">
            <a:solidFill>
              <a:srgbClr val="FF914D"/>
            </a:solidFill>
            <a:prstDash val="solid"/>
            <a:headEnd type="none" w="sm" len="sm"/>
            <a:tailEnd type="arrow" w="med" len="sm"/>
          </a:ln>
        </p:spPr>
      </p:sp>
      <p:sp>
        <p:nvSpPr>
          <p:cNvPr id="10" name="AutoShape 10"/>
          <p:cNvSpPr/>
          <p:nvPr/>
        </p:nvSpPr>
        <p:spPr>
          <a:xfrm flipH="1" flipV="1">
            <a:off x="8077662" y="5793465"/>
            <a:ext cx="6997105" cy="1660016"/>
          </a:xfrm>
          <a:prstGeom prst="line">
            <a:avLst/>
          </a:prstGeom>
          <a:ln w="76200" cap="flat">
            <a:solidFill>
              <a:srgbClr val="FF914D"/>
            </a:solidFill>
            <a:prstDash val="solid"/>
            <a:headEnd type="none" w="sm" len="sm"/>
            <a:tailEnd type="arrow" w="med" len="sm"/>
          </a:ln>
        </p:spPr>
      </p:sp>
      <p:sp>
        <p:nvSpPr>
          <p:cNvPr id="11" name="TextBox 11"/>
          <p:cNvSpPr txBox="1"/>
          <p:nvPr/>
        </p:nvSpPr>
        <p:spPr>
          <a:xfrm>
            <a:off x="12050378" y="5098890"/>
            <a:ext cx="4866022" cy="1436291"/>
          </a:xfrm>
          <a:prstGeom prst="rect">
            <a:avLst/>
          </a:prstGeom>
        </p:spPr>
        <p:txBody>
          <a:bodyPr wrap="square" lIns="0" tIns="0" rIns="0" bIns="0" rtlCol="0" anchor="t">
            <a:spAutoFit/>
          </a:bodyPr>
          <a:lstStyle/>
          <a:p>
            <a:pPr marL="215901" lvl="1">
              <a:lnSpc>
                <a:spcPts val="2800"/>
              </a:lnSpc>
              <a:spcBef>
                <a:spcPct val="0"/>
              </a:spcBef>
            </a:pPr>
            <a:r>
              <a:rPr lang="en-US" sz="2400" dirty="0">
                <a:solidFill>
                  <a:srgbClr val="504C44"/>
                </a:solidFill>
                <a:latin typeface="Inter"/>
              </a:rPr>
              <a:t>1. Measures the position of the user’s eyeballs, determines the point at which the user is looking</a:t>
            </a:r>
          </a:p>
        </p:txBody>
      </p:sp>
      <p:sp>
        <p:nvSpPr>
          <p:cNvPr id="12" name="TextBox 12"/>
          <p:cNvSpPr txBox="1"/>
          <p:nvPr/>
        </p:nvSpPr>
        <p:spPr>
          <a:xfrm>
            <a:off x="11314652" y="7946450"/>
            <a:ext cx="3760115" cy="1077218"/>
          </a:xfrm>
          <a:prstGeom prst="rect">
            <a:avLst/>
          </a:prstGeom>
        </p:spPr>
        <p:txBody>
          <a:bodyPr wrap="square" lIns="0" tIns="0" rIns="0" bIns="0" rtlCol="0" anchor="t">
            <a:spAutoFit/>
          </a:bodyPr>
          <a:lstStyle/>
          <a:p>
            <a:pPr>
              <a:lnSpc>
                <a:spcPts val="2800"/>
              </a:lnSpc>
            </a:pPr>
            <a:r>
              <a:rPr lang="en-US" sz="2400" dirty="0">
                <a:solidFill>
                  <a:srgbClr val="504C44"/>
                </a:solidFill>
                <a:latin typeface="Inter"/>
              </a:rPr>
              <a:t>2. Gaze at the desired key, perform key selection</a:t>
            </a:r>
          </a:p>
        </p:txBody>
      </p:sp>
      <p:sp>
        <p:nvSpPr>
          <p:cNvPr id="13" name="TextBox 13"/>
          <p:cNvSpPr txBox="1"/>
          <p:nvPr/>
        </p:nvSpPr>
        <p:spPr>
          <a:xfrm>
            <a:off x="6674008" y="6743441"/>
            <a:ext cx="1905870" cy="359073"/>
          </a:xfrm>
          <a:prstGeom prst="rect">
            <a:avLst/>
          </a:prstGeom>
        </p:spPr>
        <p:txBody>
          <a:bodyPr wrap="square" lIns="0" tIns="0" rIns="0" bIns="0" rtlCol="0" anchor="t">
            <a:spAutoFit/>
          </a:bodyPr>
          <a:lstStyle/>
          <a:p>
            <a:pPr algn="ctr">
              <a:lnSpc>
                <a:spcPts val="2800"/>
              </a:lnSpc>
              <a:spcBef>
                <a:spcPct val="0"/>
              </a:spcBef>
            </a:pPr>
            <a:r>
              <a:rPr lang="en-US" sz="2400" dirty="0">
                <a:solidFill>
                  <a:srgbClr val="504C44"/>
                </a:solidFill>
                <a:latin typeface="Inter"/>
              </a:rPr>
              <a:t>Hello World</a:t>
            </a:r>
          </a:p>
        </p:txBody>
      </p:sp>
      <p:sp>
        <p:nvSpPr>
          <p:cNvPr id="14" name="TextBox 14"/>
          <p:cNvSpPr txBox="1"/>
          <p:nvPr/>
        </p:nvSpPr>
        <p:spPr>
          <a:xfrm>
            <a:off x="1350503" y="6678522"/>
            <a:ext cx="3531450" cy="718145"/>
          </a:xfrm>
          <a:prstGeom prst="rect">
            <a:avLst/>
          </a:prstGeom>
        </p:spPr>
        <p:txBody>
          <a:bodyPr wrap="square" lIns="0" tIns="0" rIns="0" bIns="0" rtlCol="0" anchor="t">
            <a:spAutoFit/>
          </a:bodyPr>
          <a:lstStyle/>
          <a:p>
            <a:pPr>
              <a:lnSpc>
                <a:spcPts val="2800"/>
              </a:lnSpc>
            </a:pPr>
            <a:r>
              <a:rPr lang="en-US" sz="2400" dirty="0">
                <a:solidFill>
                  <a:srgbClr val="504C44"/>
                </a:solidFill>
                <a:latin typeface="Inter"/>
              </a:rPr>
              <a:t>3. Outputs selected key</a:t>
            </a:r>
          </a:p>
          <a:p>
            <a:pPr>
              <a:lnSpc>
                <a:spcPts val="2800"/>
              </a:lnSpc>
            </a:pPr>
            <a:endParaRPr lang="en-US" sz="2400" dirty="0">
              <a:solidFill>
                <a:srgbClr val="504C44"/>
              </a:solidFill>
              <a:latin typeface="Inter"/>
            </a:endParaRPr>
          </a:p>
        </p:txBody>
      </p:sp>
      <p:sp>
        <p:nvSpPr>
          <p:cNvPr id="15" name="TextBox 16">
            <a:extLst>
              <a:ext uri="{FF2B5EF4-FFF2-40B4-BE49-F238E27FC236}">
                <a16:creationId xmlns:a16="http://schemas.microsoft.com/office/drawing/2014/main" id="{928DE0B4-B808-0BDF-40E6-A7E4AF9BDA76}"/>
              </a:ext>
            </a:extLst>
          </p:cNvPr>
          <p:cNvSpPr txBox="1"/>
          <p:nvPr/>
        </p:nvSpPr>
        <p:spPr>
          <a:xfrm>
            <a:off x="1028699" y="952500"/>
            <a:ext cx="6460105" cy="659219"/>
          </a:xfrm>
          <a:prstGeom prst="rect">
            <a:avLst/>
          </a:prstGeom>
        </p:spPr>
        <p:txBody>
          <a:bodyPr wrap="square" lIns="0" tIns="0" rIns="0" bIns="0" rtlCol="0" anchor="t">
            <a:spAutoFit/>
          </a:bodyPr>
          <a:lstStyle/>
          <a:p>
            <a:pPr>
              <a:lnSpc>
                <a:spcPts val="5599"/>
              </a:lnSpc>
            </a:pPr>
            <a:r>
              <a:rPr lang="en-US" sz="3999" spc="799" dirty="0">
                <a:solidFill>
                  <a:srgbClr val="504C44"/>
                </a:solidFill>
                <a:latin typeface="Inter Bold"/>
              </a:rPr>
              <a:t>01 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867400" y="4926935"/>
            <a:ext cx="14553200" cy="2859053"/>
            <a:chOff x="0" y="0"/>
            <a:chExt cx="19404266" cy="3812071"/>
          </a:xfrm>
        </p:grpSpPr>
        <p:grpSp>
          <p:nvGrpSpPr>
            <p:cNvPr id="3" name="Group 3"/>
            <p:cNvGrpSpPr/>
            <p:nvPr/>
          </p:nvGrpSpPr>
          <p:grpSpPr>
            <a:xfrm>
              <a:off x="0" y="0"/>
              <a:ext cx="19404266" cy="3812071"/>
              <a:chOff x="0" y="0"/>
              <a:chExt cx="3884088" cy="763050"/>
            </a:xfrm>
          </p:grpSpPr>
          <p:sp>
            <p:nvSpPr>
              <p:cNvPr id="4" name="Freeform 4"/>
              <p:cNvSpPr/>
              <p:nvPr/>
            </p:nvSpPr>
            <p:spPr>
              <a:xfrm>
                <a:off x="0" y="0"/>
                <a:ext cx="3884088" cy="763050"/>
              </a:xfrm>
              <a:custGeom>
                <a:avLst/>
                <a:gdLst/>
                <a:ahLst/>
                <a:cxnLst/>
                <a:rect l="l" t="t" r="r" b="b"/>
                <a:pathLst>
                  <a:path w="3884088" h="763050">
                    <a:moveTo>
                      <a:pt x="0" y="0"/>
                    </a:moveTo>
                    <a:lnTo>
                      <a:pt x="3884088" y="0"/>
                    </a:lnTo>
                    <a:lnTo>
                      <a:pt x="3884088" y="763050"/>
                    </a:lnTo>
                    <a:lnTo>
                      <a:pt x="0" y="763050"/>
                    </a:lnTo>
                    <a:close/>
                  </a:path>
                </a:pathLst>
              </a:custGeom>
              <a:solidFill>
                <a:srgbClr val="F1EDE9"/>
              </a:solidFill>
            </p:spPr>
          </p:sp>
          <p:sp>
            <p:nvSpPr>
              <p:cNvPr id="5" name="TextBox 5"/>
              <p:cNvSpPr txBox="1"/>
              <p:nvPr/>
            </p:nvSpPr>
            <p:spPr>
              <a:xfrm>
                <a:off x="0" y="-38100"/>
                <a:ext cx="812800" cy="850900"/>
              </a:xfrm>
              <a:prstGeom prst="rect">
                <a:avLst/>
              </a:prstGeom>
            </p:spPr>
            <p:txBody>
              <a:bodyPr lIns="42418" tIns="42418" rIns="42418" bIns="42418" rtlCol="0" anchor="ctr"/>
              <a:lstStyle/>
              <a:p>
                <a:pPr algn="ctr">
                  <a:lnSpc>
                    <a:spcPts val="2799"/>
                  </a:lnSpc>
                </a:pPr>
                <a:endParaRPr/>
              </a:p>
            </p:txBody>
          </p:sp>
        </p:grpSp>
        <p:pic>
          <p:nvPicPr>
            <p:cNvPr id="6" name="Picture 6"/>
            <p:cNvPicPr>
              <a:picLocks noChangeAspect="1"/>
            </p:cNvPicPr>
            <p:nvPr/>
          </p:nvPicPr>
          <p:blipFill>
            <a:blip r:embed="rId3"/>
            <a:srcRect/>
            <a:stretch>
              <a:fillRect/>
            </a:stretch>
          </p:blipFill>
          <p:spPr>
            <a:xfrm>
              <a:off x="243410" y="305102"/>
              <a:ext cx="18917446" cy="3201866"/>
            </a:xfrm>
            <a:prstGeom prst="rect">
              <a:avLst/>
            </a:prstGeom>
          </p:spPr>
        </p:pic>
      </p:grpSp>
      <p:sp>
        <p:nvSpPr>
          <p:cNvPr id="7" name="TextBox 7"/>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8" name="TextBox 8"/>
          <p:cNvSpPr txBox="1"/>
          <p:nvPr/>
        </p:nvSpPr>
        <p:spPr>
          <a:xfrm>
            <a:off x="1028700" y="1835857"/>
            <a:ext cx="16230600" cy="1384300"/>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iv. EFFECT OF REPEATED USE OF THE LTNK KEYBOARD ON TYPING SPEED</a:t>
            </a:r>
          </a:p>
        </p:txBody>
      </p:sp>
      <p:sp>
        <p:nvSpPr>
          <p:cNvPr id="9" name="TextBox 4">
            <a:extLst>
              <a:ext uri="{FF2B5EF4-FFF2-40B4-BE49-F238E27FC236}">
                <a16:creationId xmlns:a16="http://schemas.microsoft.com/office/drawing/2014/main" id="{F6ABF039-EDF1-6202-7542-E27DC235E9B9}"/>
              </a:ext>
            </a:extLst>
          </p:cNvPr>
          <p:cNvSpPr txBox="1"/>
          <p:nvPr/>
        </p:nvSpPr>
        <p:spPr>
          <a:xfrm>
            <a:off x="1028700" y="3819940"/>
            <a:ext cx="16230600" cy="529312"/>
          </a:xfrm>
          <a:prstGeom prst="rect">
            <a:avLst/>
          </a:prstGeom>
        </p:spPr>
        <p:txBody>
          <a:bodyPr lIns="0" tIns="0" rIns="0" bIns="0" rtlCol="0" anchor="t">
            <a:spAutoFit/>
          </a:bodyPr>
          <a:lstStyle/>
          <a:p>
            <a:pPr>
              <a:lnSpc>
                <a:spcPts val="4479"/>
              </a:lnSpc>
            </a:pPr>
            <a:r>
              <a:rPr lang="en-US" sz="3199" u="sng" dirty="0">
                <a:solidFill>
                  <a:srgbClr val="504C44"/>
                </a:solidFill>
                <a:latin typeface="Inter Bold"/>
              </a:rPr>
              <a:t>RESULTS</a:t>
            </a:r>
            <a:endParaRPr lang="en-US" sz="3199" dirty="0">
              <a:solidFill>
                <a:srgbClr val="504C44"/>
              </a:solidFill>
              <a:latin typeface="Inter"/>
            </a:endParaRPr>
          </a:p>
        </p:txBody>
      </p:sp>
      <p:cxnSp>
        <p:nvCxnSpPr>
          <p:cNvPr id="11" name="Straight Arrow Connector 10">
            <a:extLst>
              <a:ext uri="{FF2B5EF4-FFF2-40B4-BE49-F238E27FC236}">
                <a16:creationId xmlns:a16="http://schemas.microsoft.com/office/drawing/2014/main" id="{78D63833-E302-D364-09B0-860B45B7AFF1}"/>
              </a:ext>
            </a:extLst>
          </p:cNvPr>
          <p:cNvCxnSpPr/>
          <p:nvPr/>
        </p:nvCxnSpPr>
        <p:spPr>
          <a:xfrm>
            <a:off x="6172200" y="6286500"/>
            <a:ext cx="0" cy="91440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2E7E3DE6-64B2-AB16-0C10-60C71999B7B2}"/>
              </a:ext>
            </a:extLst>
          </p:cNvPr>
          <p:cNvCxnSpPr/>
          <p:nvPr/>
        </p:nvCxnSpPr>
        <p:spPr>
          <a:xfrm>
            <a:off x="9829800" y="6286500"/>
            <a:ext cx="0" cy="91440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562E2671-F247-DCFE-9FEC-2D46591698EA}"/>
              </a:ext>
            </a:extLst>
          </p:cNvPr>
          <p:cNvCxnSpPr/>
          <p:nvPr/>
        </p:nvCxnSpPr>
        <p:spPr>
          <a:xfrm>
            <a:off x="13411200" y="6286500"/>
            <a:ext cx="0" cy="91440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04 USER STUDIES</a:t>
            </a:r>
          </a:p>
        </p:txBody>
      </p:sp>
      <p:sp>
        <p:nvSpPr>
          <p:cNvPr id="8" name="TextBox 8"/>
          <p:cNvSpPr txBox="1"/>
          <p:nvPr/>
        </p:nvSpPr>
        <p:spPr>
          <a:xfrm>
            <a:off x="1028700" y="1835857"/>
            <a:ext cx="16230600" cy="659219"/>
          </a:xfrm>
          <a:prstGeom prst="rect">
            <a:avLst/>
          </a:prstGeom>
        </p:spPr>
        <p:txBody>
          <a:bodyPr lIns="0" tIns="0" rIns="0" bIns="0" rtlCol="0" anchor="t">
            <a:spAutoFit/>
          </a:bodyPr>
          <a:lstStyle/>
          <a:p>
            <a:pPr>
              <a:lnSpc>
                <a:spcPts val="5599"/>
              </a:lnSpc>
            </a:pPr>
            <a:r>
              <a:rPr lang="en-US" sz="3999" spc="399" dirty="0">
                <a:solidFill>
                  <a:srgbClr val="504C44"/>
                </a:solidFill>
                <a:latin typeface="Inter"/>
              </a:rPr>
              <a:t>DEMO</a:t>
            </a:r>
          </a:p>
        </p:txBody>
      </p:sp>
      <p:pic>
        <p:nvPicPr>
          <p:cNvPr id="12" name="Online Media 11" descr="LTNK DEMO">
            <a:hlinkClick r:id="" action="ppaction://media"/>
            <a:extLst>
              <a:ext uri="{FF2B5EF4-FFF2-40B4-BE49-F238E27FC236}">
                <a16:creationId xmlns:a16="http://schemas.microsoft.com/office/drawing/2014/main" id="{28BBE6C3-DC24-F106-2232-8569EACE28D8}"/>
              </a:ext>
            </a:extLst>
          </p:cNvPr>
          <p:cNvPicPr>
            <a:picLocks noRot="1" noChangeAspect="1"/>
          </p:cNvPicPr>
          <p:nvPr>
            <a:videoFile r:link="rId1"/>
          </p:nvPr>
        </p:nvPicPr>
        <p:blipFill>
          <a:blip r:embed="rId4"/>
          <a:stretch>
            <a:fillRect/>
          </a:stretch>
        </p:blipFill>
        <p:spPr>
          <a:xfrm>
            <a:off x="2933700" y="2698983"/>
            <a:ext cx="12420600" cy="7017640"/>
          </a:xfrm>
          <a:prstGeom prst="rect">
            <a:avLst/>
          </a:prstGeom>
        </p:spPr>
      </p:pic>
    </p:spTree>
    <p:extLst>
      <p:ext uri="{BB962C8B-B14F-4D97-AF65-F5344CB8AC3E}">
        <p14:creationId xmlns:p14="http://schemas.microsoft.com/office/powerpoint/2010/main" val="411080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D4671609-6D9E-1671-B950-DA5D5179BB24}"/>
              </a:ext>
            </a:extLst>
          </p:cNvPr>
          <p:cNvSpPr/>
          <p:nvPr/>
        </p:nvSpPr>
        <p:spPr>
          <a:xfrm>
            <a:off x="1028700" y="3223704"/>
            <a:ext cx="16230600" cy="5653596"/>
          </a:xfrm>
          <a:custGeom>
            <a:avLst/>
            <a:gdLst/>
            <a:ahLst/>
            <a:cxnLst/>
            <a:rect l="l" t="t" r="r" b="b"/>
            <a:pathLst>
              <a:path w="4274726" h="1052922">
                <a:moveTo>
                  <a:pt x="0" y="0"/>
                </a:moveTo>
                <a:lnTo>
                  <a:pt x="4274726" y="0"/>
                </a:lnTo>
                <a:lnTo>
                  <a:pt x="4274726" y="1052922"/>
                </a:lnTo>
                <a:lnTo>
                  <a:pt x="0" y="1052922"/>
                </a:lnTo>
                <a:close/>
              </a:path>
            </a:pathLst>
          </a:custGeom>
          <a:solidFill>
            <a:srgbClr val="F1EDE9"/>
          </a:solidFill>
        </p:spPr>
      </p:sp>
      <p:sp>
        <p:nvSpPr>
          <p:cNvPr id="2" name="TextBox 2"/>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05 CONCLUSION</a:t>
            </a:r>
          </a:p>
        </p:txBody>
      </p:sp>
      <p:sp>
        <p:nvSpPr>
          <p:cNvPr id="4" name="TextBox 4"/>
          <p:cNvSpPr txBox="1"/>
          <p:nvPr/>
        </p:nvSpPr>
        <p:spPr>
          <a:xfrm>
            <a:off x="1371600" y="4183280"/>
            <a:ext cx="9809159" cy="3995004"/>
          </a:xfrm>
          <a:prstGeom prst="rect">
            <a:avLst/>
          </a:prstGeom>
        </p:spPr>
        <p:txBody>
          <a:bodyPr wrap="square" lIns="0" tIns="0" rIns="0" bIns="0" rtlCol="0" anchor="t">
            <a:spAutoFit/>
          </a:bodyPr>
          <a:lstStyle/>
          <a:p>
            <a:pPr marL="690881" lvl="1" indent="-345440">
              <a:lnSpc>
                <a:spcPts val="6400"/>
              </a:lnSpc>
              <a:buFont typeface="Arial"/>
              <a:buChar char="•"/>
            </a:pPr>
            <a:r>
              <a:rPr lang="en-US" sz="3200" dirty="0">
                <a:solidFill>
                  <a:srgbClr val="504C44"/>
                </a:solidFill>
                <a:latin typeface="Inter"/>
              </a:rPr>
              <a:t>Higher accuracy than the QWERTY</a:t>
            </a:r>
          </a:p>
          <a:p>
            <a:pPr marL="690881" lvl="1" indent="-345440">
              <a:lnSpc>
                <a:spcPts val="6400"/>
              </a:lnSpc>
              <a:buFont typeface="Arial"/>
              <a:buChar char="•"/>
            </a:pPr>
            <a:r>
              <a:rPr lang="en-US" sz="3200" dirty="0">
                <a:solidFill>
                  <a:srgbClr val="504C44"/>
                </a:solidFill>
                <a:latin typeface="Inter"/>
              </a:rPr>
              <a:t>Typing speed is slower than QWERTY</a:t>
            </a:r>
          </a:p>
          <a:p>
            <a:pPr marL="690881" lvl="1" indent="-345440">
              <a:lnSpc>
                <a:spcPts val="6400"/>
              </a:lnSpc>
              <a:buFont typeface="Arial"/>
              <a:buChar char="•"/>
            </a:pPr>
            <a:r>
              <a:rPr lang="en-US" sz="3200" dirty="0">
                <a:solidFill>
                  <a:srgbClr val="504C44"/>
                </a:solidFill>
                <a:latin typeface="Inter"/>
              </a:rPr>
              <a:t>Repeated use LTNK led to faster typing speeds</a:t>
            </a:r>
          </a:p>
          <a:p>
            <a:pPr marL="1381761" lvl="2" indent="-460587">
              <a:lnSpc>
                <a:spcPts val="6400"/>
              </a:lnSpc>
              <a:buFont typeface="Arial"/>
              <a:buChar char="⚬"/>
            </a:pPr>
            <a:r>
              <a:rPr lang="en-US" sz="3200" dirty="0">
                <a:solidFill>
                  <a:srgbClr val="504C44"/>
                </a:solidFill>
                <a:latin typeface="Inter"/>
              </a:rPr>
              <a:t>Did not surpass that of the QWERTY</a:t>
            </a:r>
          </a:p>
          <a:p>
            <a:pPr marL="690881" lvl="1" indent="-345440">
              <a:lnSpc>
                <a:spcPts val="6400"/>
              </a:lnSpc>
              <a:buFont typeface="Arial"/>
              <a:buChar char="•"/>
            </a:pPr>
            <a:r>
              <a:rPr lang="en-US" sz="3200" dirty="0">
                <a:solidFill>
                  <a:srgbClr val="504C44"/>
                </a:solidFill>
                <a:latin typeface="Inter"/>
              </a:rPr>
              <a:t>Participants </a:t>
            </a:r>
            <a:r>
              <a:rPr lang="en-US" sz="3200" dirty="0" err="1">
                <a:solidFill>
                  <a:srgbClr val="504C44"/>
                </a:solidFill>
                <a:latin typeface="Inter"/>
              </a:rPr>
              <a:t>favoured</a:t>
            </a:r>
            <a:r>
              <a:rPr lang="en-US" sz="3200" dirty="0">
                <a:solidFill>
                  <a:srgbClr val="504C44"/>
                </a:solidFill>
                <a:latin typeface="Inter"/>
              </a:rPr>
              <a:t> the LTNK over QWERTY</a:t>
            </a:r>
          </a:p>
        </p:txBody>
      </p:sp>
      <p:sp>
        <p:nvSpPr>
          <p:cNvPr id="7" name="TextBox 8">
            <a:extLst>
              <a:ext uri="{FF2B5EF4-FFF2-40B4-BE49-F238E27FC236}">
                <a16:creationId xmlns:a16="http://schemas.microsoft.com/office/drawing/2014/main" id="{28C80DCA-7B16-296D-7703-F0404646243A}"/>
              </a:ext>
            </a:extLst>
          </p:cNvPr>
          <p:cNvSpPr txBox="1"/>
          <p:nvPr/>
        </p:nvSpPr>
        <p:spPr>
          <a:xfrm>
            <a:off x="5845154" y="3435420"/>
            <a:ext cx="6597691" cy="530701"/>
          </a:xfrm>
          <a:prstGeom prst="rect">
            <a:avLst/>
          </a:prstGeom>
        </p:spPr>
        <p:txBody>
          <a:bodyPr lIns="0" tIns="0" rIns="0" bIns="0" rtlCol="0" anchor="t">
            <a:spAutoFit/>
          </a:bodyPr>
          <a:lstStyle/>
          <a:p>
            <a:pPr algn="ctr">
              <a:lnSpc>
                <a:spcPts val="4480"/>
              </a:lnSpc>
            </a:pPr>
            <a:r>
              <a:rPr lang="en-US" sz="3200" dirty="0">
                <a:solidFill>
                  <a:srgbClr val="504C44"/>
                </a:solidFill>
                <a:latin typeface="Inter Bold"/>
              </a:rPr>
              <a:t>LTNK KEYBOARD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9809159" cy="679450"/>
          </a:xfrm>
          <a:prstGeom prst="rect">
            <a:avLst/>
          </a:prstGeom>
        </p:spPr>
        <p:txBody>
          <a:bodyPr lIns="0" tIns="0" rIns="0" bIns="0" rtlCol="0" anchor="t">
            <a:spAutoFit/>
          </a:bodyPr>
          <a:lstStyle/>
          <a:p>
            <a:pPr>
              <a:lnSpc>
                <a:spcPts val="5599"/>
              </a:lnSpc>
            </a:pPr>
            <a:r>
              <a:rPr lang="en-US" sz="3999" spc="799" dirty="0">
                <a:solidFill>
                  <a:srgbClr val="504C44"/>
                </a:solidFill>
                <a:latin typeface="Inter Bold"/>
              </a:rPr>
              <a:t>05 CONCLUSION</a:t>
            </a:r>
          </a:p>
        </p:txBody>
      </p:sp>
      <p:sp>
        <p:nvSpPr>
          <p:cNvPr id="5" name="Freeform 4">
            <a:extLst>
              <a:ext uri="{FF2B5EF4-FFF2-40B4-BE49-F238E27FC236}">
                <a16:creationId xmlns:a16="http://schemas.microsoft.com/office/drawing/2014/main" id="{AD3843A5-2954-CE73-6E80-24AEB485CFD5}"/>
              </a:ext>
            </a:extLst>
          </p:cNvPr>
          <p:cNvSpPr/>
          <p:nvPr/>
        </p:nvSpPr>
        <p:spPr>
          <a:xfrm>
            <a:off x="1028700" y="3223704"/>
            <a:ext cx="16230600" cy="5653596"/>
          </a:xfrm>
          <a:custGeom>
            <a:avLst/>
            <a:gdLst/>
            <a:ahLst/>
            <a:cxnLst/>
            <a:rect l="l" t="t" r="r" b="b"/>
            <a:pathLst>
              <a:path w="4274726" h="1052922">
                <a:moveTo>
                  <a:pt x="0" y="0"/>
                </a:moveTo>
                <a:lnTo>
                  <a:pt x="4274726" y="0"/>
                </a:lnTo>
                <a:lnTo>
                  <a:pt x="4274726" y="1052922"/>
                </a:lnTo>
                <a:lnTo>
                  <a:pt x="0" y="1052922"/>
                </a:lnTo>
                <a:close/>
              </a:path>
            </a:pathLst>
          </a:custGeom>
          <a:solidFill>
            <a:srgbClr val="F1EDE9"/>
          </a:solidFill>
        </p:spPr>
      </p:sp>
      <p:sp>
        <p:nvSpPr>
          <p:cNvPr id="4" name="TextBox 4"/>
          <p:cNvSpPr txBox="1"/>
          <p:nvPr/>
        </p:nvSpPr>
        <p:spPr>
          <a:xfrm>
            <a:off x="1371600" y="4870037"/>
            <a:ext cx="15316200" cy="2365584"/>
          </a:xfrm>
          <a:prstGeom prst="rect">
            <a:avLst/>
          </a:prstGeom>
        </p:spPr>
        <p:txBody>
          <a:bodyPr wrap="square" lIns="0" tIns="0" rIns="0" bIns="0" rtlCol="0" anchor="t">
            <a:spAutoFit/>
          </a:bodyPr>
          <a:lstStyle/>
          <a:p>
            <a:pPr marL="690881" lvl="1" indent="-345440">
              <a:lnSpc>
                <a:spcPts val="6400"/>
              </a:lnSpc>
              <a:buFont typeface="Arial"/>
              <a:buChar char="•"/>
            </a:pPr>
            <a:r>
              <a:rPr lang="en-US" sz="3600" dirty="0">
                <a:solidFill>
                  <a:srgbClr val="504C44"/>
                </a:solidFill>
                <a:latin typeface="Inter"/>
              </a:rPr>
              <a:t>Inaccurate gaze estimation</a:t>
            </a:r>
          </a:p>
          <a:p>
            <a:pPr marL="690881" lvl="1" indent="-345440">
              <a:lnSpc>
                <a:spcPts val="6400"/>
              </a:lnSpc>
              <a:buFont typeface="Arial"/>
              <a:buChar char="•"/>
            </a:pPr>
            <a:r>
              <a:rPr lang="en-US" sz="3600" dirty="0">
                <a:solidFill>
                  <a:srgbClr val="504C44"/>
                </a:solidFill>
                <a:latin typeface="Inter"/>
              </a:rPr>
              <a:t>Uncomfortable</a:t>
            </a:r>
          </a:p>
          <a:p>
            <a:pPr marL="690881" lvl="1" indent="-345440">
              <a:lnSpc>
                <a:spcPts val="6400"/>
              </a:lnSpc>
              <a:buFont typeface="Arial"/>
              <a:buChar char="•"/>
            </a:pPr>
            <a:r>
              <a:rPr lang="en-US" sz="3600" dirty="0">
                <a:solidFill>
                  <a:srgbClr val="504C44"/>
                </a:solidFill>
                <a:latin typeface="Inter"/>
              </a:rPr>
              <a:t>Can be improved by using deep learning</a:t>
            </a:r>
          </a:p>
        </p:txBody>
      </p:sp>
      <p:sp>
        <p:nvSpPr>
          <p:cNvPr id="6" name="TextBox 8">
            <a:extLst>
              <a:ext uri="{FF2B5EF4-FFF2-40B4-BE49-F238E27FC236}">
                <a16:creationId xmlns:a16="http://schemas.microsoft.com/office/drawing/2014/main" id="{917FAD13-01F5-A511-6ED2-99A1630532B3}"/>
              </a:ext>
            </a:extLst>
          </p:cNvPr>
          <p:cNvSpPr txBox="1"/>
          <p:nvPr/>
        </p:nvSpPr>
        <p:spPr>
          <a:xfrm>
            <a:off x="5845154" y="3497079"/>
            <a:ext cx="6597691" cy="577081"/>
          </a:xfrm>
          <a:prstGeom prst="rect">
            <a:avLst/>
          </a:prstGeom>
        </p:spPr>
        <p:txBody>
          <a:bodyPr lIns="0" tIns="0" rIns="0" bIns="0" rtlCol="0" anchor="t">
            <a:spAutoFit/>
          </a:bodyPr>
          <a:lstStyle/>
          <a:p>
            <a:pPr algn="ctr">
              <a:lnSpc>
                <a:spcPts val="4480"/>
              </a:lnSpc>
            </a:pPr>
            <a:r>
              <a:rPr lang="en-US" sz="4000" dirty="0">
                <a:solidFill>
                  <a:srgbClr val="504C44"/>
                </a:solidFill>
                <a:latin typeface="Inter Bold"/>
              </a:rPr>
              <a:t>EYE TYPING SYSTEM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39420" y="4803775"/>
            <a:ext cx="9809159" cy="719556"/>
          </a:xfrm>
          <a:prstGeom prst="rect">
            <a:avLst/>
          </a:prstGeom>
        </p:spPr>
        <p:txBody>
          <a:bodyPr lIns="0" tIns="0" rIns="0" bIns="0" rtlCol="0" anchor="t">
            <a:spAutoFit/>
          </a:bodyPr>
          <a:lstStyle/>
          <a:p>
            <a:pPr algn="ctr">
              <a:lnSpc>
                <a:spcPts val="5599"/>
              </a:lnSpc>
            </a:pPr>
            <a:r>
              <a:rPr lang="en-US" sz="6000" spc="799" dirty="0">
                <a:solidFill>
                  <a:srgbClr val="504C44"/>
                </a:solidFill>
                <a:latin typeface="Inter Bold"/>
              </a:rPr>
              <a:t>THANK YOU</a:t>
            </a:r>
          </a:p>
        </p:txBody>
      </p:sp>
    </p:spTree>
    <p:extLst>
      <p:ext uri="{BB962C8B-B14F-4D97-AF65-F5344CB8AC3E}">
        <p14:creationId xmlns:p14="http://schemas.microsoft.com/office/powerpoint/2010/main" val="3421804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0156" r="1407" b="20917"/>
          <a:stretch>
            <a:fillRect/>
          </a:stretch>
        </p:blipFill>
        <p:spPr>
          <a:xfrm>
            <a:off x="3215960" y="6839705"/>
            <a:ext cx="11856080" cy="2834449"/>
          </a:xfrm>
          <a:prstGeom prst="rect">
            <a:avLst/>
          </a:prstGeom>
        </p:spPr>
      </p:pic>
      <p:sp>
        <p:nvSpPr>
          <p:cNvPr id="3" name="TextBox 3"/>
          <p:cNvSpPr txBox="1"/>
          <p:nvPr/>
        </p:nvSpPr>
        <p:spPr>
          <a:xfrm>
            <a:off x="1028700" y="1800675"/>
            <a:ext cx="6597692" cy="679450"/>
          </a:xfrm>
          <a:prstGeom prst="rect">
            <a:avLst/>
          </a:prstGeom>
        </p:spPr>
        <p:txBody>
          <a:bodyPr lIns="0" tIns="0" rIns="0" bIns="0" rtlCol="0" anchor="t">
            <a:spAutoFit/>
          </a:bodyPr>
          <a:lstStyle/>
          <a:p>
            <a:pPr>
              <a:lnSpc>
                <a:spcPts val="5599"/>
              </a:lnSpc>
            </a:pPr>
            <a:r>
              <a:rPr lang="en-US" sz="3999" spc="399">
                <a:solidFill>
                  <a:srgbClr val="504C44"/>
                </a:solidFill>
                <a:latin typeface="Inter"/>
              </a:rPr>
              <a:t>PROJECT OBJECTIVES</a:t>
            </a:r>
          </a:p>
        </p:txBody>
      </p:sp>
      <p:sp>
        <p:nvSpPr>
          <p:cNvPr id="4" name="TextBox 4"/>
          <p:cNvSpPr txBox="1"/>
          <p:nvPr/>
        </p:nvSpPr>
        <p:spPr>
          <a:xfrm>
            <a:off x="2320652" y="3683317"/>
            <a:ext cx="4585488" cy="1707455"/>
          </a:xfrm>
          <a:prstGeom prst="rect">
            <a:avLst/>
          </a:prstGeom>
        </p:spPr>
        <p:txBody>
          <a:bodyPr lIns="0" tIns="0" rIns="0" bIns="0" rtlCol="0" anchor="t">
            <a:spAutoFit/>
          </a:bodyPr>
          <a:lstStyle/>
          <a:p>
            <a:pPr>
              <a:lnSpc>
                <a:spcPts val="3359"/>
              </a:lnSpc>
            </a:pPr>
            <a:r>
              <a:rPr lang="en-US" sz="2400" dirty="0">
                <a:solidFill>
                  <a:srgbClr val="504C44"/>
                </a:solidFill>
                <a:latin typeface="Inter"/>
              </a:rPr>
              <a:t>Develop a low-cost system capable of eye tracking and gaze estimation using a webcam</a:t>
            </a:r>
          </a:p>
        </p:txBody>
      </p:sp>
      <p:sp>
        <p:nvSpPr>
          <p:cNvPr id="5" name="TextBox 5"/>
          <p:cNvSpPr txBox="1"/>
          <p:nvPr/>
        </p:nvSpPr>
        <p:spPr>
          <a:xfrm>
            <a:off x="2320652" y="3204143"/>
            <a:ext cx="2029147" cy="422275"/>
          </a:xfrm>
          <a:prstGeom prst="rect">
            <a:avLst/>
          </a:prstGeom>
        </p:spPr>
        <p:txBody>
          <a:bodyPr lIns="0" tIns="0" rIns="0" bIns="0" rtlCol="0" anchor="t">
            <a:spAutoFit/>
          </a:bodyPr>
          <a:lstStyle/>
          <a:p>
            <a:pPr>
              <a:lnSpc>
                <a:spcPts val="3499"/>
              </a:lnSpc>
            </a:pPr>
            <a:r>
              <a:rPr lang="en-US" sz="2499">
                <a:solidFill>
                  <a:srgbClr val="504C44"/>
                </a:solidFill>
                <a:latin typeface="Inter Bold"/>
              </a:rPr>
              <a:t>01</a:t>
            </a:r>
          </a:p>
        </p:txBody>
      </p:sp>
      <p:sp>
        <p:nvSpPr>
          <p:cNvPr id="6" name="TextBox 6"/>
          <p:cNvSpPr txBox="1"/>
          <p:nvPr/>
        </p:nvSpPr>
        <p:spPr>
          <a:xfrm>
            <a:off x="7292187" y="3204143"/>
            <a:ext cx="2029147" cy="422275"/>
          </a:xfrm>
          <a:prstGeom prst="rect">
            <a:avLst/>
          </a:prstGeom>
        </p:spPr>
        <p:txBody>
          <a:bodyPr lIns="0" tIns="0" rIns="0" bIns="0" rtlCol="0" anchor="t">
            <a:spAutoFit/>
          </a:bodyPr>
          <a:lstStyle/>
          <a:p>
            <a:pPr>
              <a:lnSpc>
                <a:spcPts val="3499"/>
              </a:lnSpc>
            </a:pPr>
            <a:r>
              <a:rPr lang="en-US" sz="2499" dirty="0">
                <a:solidFill>
                  <a:srgbClr val="504C44"/>
                </a:solidFill>
                <a:latin typeface="Inter Bold"/>
              </a:rPr>
              <a:t>02</a:t>
            </a:r>
          </a:p>
        </p:txBody>
      </p:sp>
      <p:sp>
        <p:nvSpPr>
          <p:cNvPr id="7" name="TextBox 7"/>
          <p:cNvSpPr txBox="1"/>
          <p:nvPr/>
        </p:nvSpPr>
        <p:spPr>
          <a:xfrm>
            <a:off x="12263722" y="3204143"/>
            <a:ext cx="2029147" cy="422275"/>
          </a:xfrm>
          <a:prstGeom prst="rect">
            <a:avLst/>
          </a:prstGeom>
        </p:spPr>
        <p:txBody>
          <a:bodyPr lIns="0" tIns="0" rIns="0" bIns="0" rtlCol="0" anchor="t">
            <a:spAutoFit/>
          </a:bodyPr>
          <a:lstStyle/>
          <a:p>
            <a:pPr>
              <a:lnSpc>
                <a:spcPts val="3499"/>
              </a:lnSpc>
            </a:pPr>
            <a:r>
              <a:rPr lang="en-US" sz="2499" dirty="0">
                <a:solidFill>
                  <a:srgbClr val="504C44"/>
                </a:solidFill>
                <a:latin typeface="Inter Bold"/>
              </a:rPr>
              <a:t>03</a:t>
            </a:r>
          </a:p>
        </p:txBody>
      </p:sp>
      <p:sp>
        <p:nvSpPr>
          <p:cNvPr id="8" name="TextBox 8"/>
          <p:cNvSpPr txBox="1"/>
          <p:nvPr/>
        </p:nvSpPr>
        <p:spPr>
          <a:xfrm>
            <a:off x="7292187" y="3683317"/>
            <a:ext cx="4585488" cy="1707455"/>
          </a:xfrm>
          <a:prstGeom prst="rect">
            <a:avLst/>
          </a:prstGeom>
        </p:spPr>
        <p:txBody>
          <a:bodyPr lIns="0" tIns="0" rIns="0" bIns="0" rtlCol="0" anchor="t">
            <a:spAutoFit/>
          </a:bodyPr>
          <a:lstStyle/>
          <a:p>
            <a:pPr>
              <a:lnSpc>
                <a:spcPts val="3359"/>
              </a:lnSpc>
            </a:pPr>
            <a:r>
              <a:rPr lang="en-US" sz="2400" dirty="0">
                <a:solidFill>
                  <a:srgbClr val="504C44"/>
                </a:solidFill>
                <a:latin typeface="Inter"/>
              </a:rPr>
              <a:t>Design a novel virtual keyboard that can tolerate inaccuracies in eye tracking and gaze estimation</a:t>
            </a:r>
          </a:p>
        </p:txBody>
      </p:sp>
      <p:sp>
        <p:nvSpPr>
          <p:cNvPr id="9" name="TextBox 9"/>
          <p:cNvSpPr txBox="1"/>
          <p:nvPr/>
        </p:nvSpPr>
        <p:spPr>
          <a:xfrm>
            <a:off x="12268200" y="3683317"/>
            <a:ext cx="4585488" cy="1707455"/>
          </a:xfrm>
          <a:prstGeom prst="rect">
            <a:avLst/>
          </a:prstGeom>
        </p:spPr>
        <p:txBody>
          <a:bodyPr lIns="0" tIns="0" rIns="0" bIns="0" rtlCol="0" anchor="t">
            <a:spAutoFit/>
          </a:bodyPr>
          <a:lstStyle/>
          <a:p>
            <a:pPr>
              <a:lnSpc>
                <a:spcPts val="3359"/>
              </a:lnSpc>
            </a:pPr>
            <a:r>
              <a:rPr lang="en-US" sz="2400" dirty="0">
                <a:solidFill>
                  <a:srgbClr val="504C44"/>
                </a:solidFill>
                <a:latin typeface="Inter"/>
              </a:rPr>
              <a:t>Conduct user studies that compare the performance of the novel keyboard against the QWERTY keyboard.</a:t>
            </a:r>
          </a:p>
        </p:txBody>
      </p:sp>
      <p:sp>
        <p:nvSpPr>
          <p:cNvPr id="11" name="TextBox 16">
            <a:extLst>
              <a:ext uri="{FF2B5EF4-FFF2-40B4-BE49-F238E27FC236}">
                <a16:creationId xmlns:a16="http://schemas.microsoft.com/office/drawing/2014/main" id="{D2A442D0-6D2C-7966-2E47-C5B8FA6D1D76}"/>
              </a:ext>
            </a:extLst>
          </p:cNvPr>
          <p:cNvSpPr txBox="1"/>
          <p:nvPr/>
        </p:nvSpPr>
        <p:spPr>
          <a:xfrm>
            <a:off x="1028699" y="952500"/>
            <a:ext cx="6460105" cy="659219"/>
          </a:xfrm>
          <a:prstGeom prst="rect">
            <a:avLst/>
          </a:prstGeom>
        </p:spPr>
        <p:txBody>
          <a:bodyPr wrap="square" lIns="0" tIns="0" rIns="0" bIns="0" rtlCol="0" anchor="t">
            <a:spAutoFit/>
          </a:bodyPr>
          <a:lstStyle/>
          <a:p>
            <a:pPr>
              <a:lnSpc>
                <a:spcPts val="5599"/>
              </a:lnSpc>
            </a:pPr>
            <a:r>
              <a:rPr lang="en-US" sz="3999" spc="799" dirty="0">
                <a:solidFill>
                  <a:srgbClr val="504C44"/>
                </a:solidFill>
                <a:latin typeface="Inter Bold"/>
              </a:rPr>
              <a:t>01 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1" y="952500"/>
            <a:ext cx="10934700" cy="659219"/>
          </a:xfrm>
          <a:prstGeom prst="rect">
            <a:avLst/>
          </a:prstGeom>
        </p:spPr>
        <p:txBody>
          <a:bodyPr wrap="square" lIns="0" tIns="0" rIns="0" bIns="0" rtlCol="0" anchor="t">
            <a:spAutoFit/>
          </a:bodyPr>
          <a:lstStyle/>
          <a:p>
            <a:pPr>
              <a:lnSpc>
                <a:spcPts val="5599"/>
              </a:lnSpc>
            </a:pPr>
            <a:r>
              <a:rPr lang="en-US" sz="3999" spc="799" dirty="0">
                <a:solidFill>
                  <a:srgbClr val="504C44"/>
                </a:solidFill>
                <a:latin typeface="Inter Bold"/>
              </a:rPr>
              <a:t>02 SYSTEM DESIGN &amp; ANALYSIS</a:t>
            </a:r>
          </a:p>
        </p:txBody>
      </p:sp>
      <p:grpSp>
        <p:nvGrpSpPr>
          <p:cNvPr id="3" name="Group 3"/>
          <p:cNvGrpSpPr/>
          <p:nvPr/>
        </p:nvGrpSpPr>
        <p:grpSpPr>
          <a:xfrm>
            <a:off x="5618854" y="2444676"/>
            <a:ext cx="7050292" cy="1125512"/>
            <a:chOff x="0" y="0"/>
            <a:chExt cx="9400389" cy="1500682"/>
          </a:xfrm>
        </p:grpSpPr>
        <p:grpSp>
          <p:nvGrpSpPr>
            <p:cNvPr id="4" name="Group 4"/>
            <p:cNvGrpSpPr/>
            <p:nvPr/>
          </p:nvGrpSpPr>
          <p:grpSpPr>
            <a:xfrm>
              <a:off x="0" y="0"/>
              <a:ext cx="9400389" cy="1500682"/>
              <a:chOff x="0" y="0"/>
              <a:chExt cx="1856867" cy="296431"/>
            </a:xfrm>
          </p:grpSpPr>
          <p:sp>
            <p:nvSpPr>
              <p:cNvPr id="5" name="Freeform 5"/>
              <p:cNvSpPr/>
              <p:nvPr/>
            </p:nvSpPr>
            <p:spPr>
              <a:xfrm>
                <a:off x="0" y="0"/>
                <a:ext cx="1856867" cy="296431"/>
              </a:xfrm>
              <a:custGeom>
                <a:avLst/>
                <a:gdLst/>
                <a:ahLst/>
                <a:cxnLst/>
                <a:rect l="l" t="t" r="r" b="b"/>
                <a:pathLst>
                  <a:path w="1856867" h="296431">
                    <a:moveTo>
                      <a:pt x="0" y="0"/>
                    </a:moveTo>
                    <a:lnTo>
                      <a:pt x="1856867" y="0"/>
                    </a:lnTo>
                    <a:lnTo>
                      <a:pt x="1856867" y="296431"/>
                    </a:lnTo>
                    <a:lnTo>
                      <a:pt x="0" y="296431"/>
                    </a:lnTo>
                    <a:close/>
                  </a:path>
                </a:pathLst>
              </a:custGeom>
              <a:solidFill>
                <a:srgbClr val="F1EDE9"/>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301733" y="271975"/>
              <a:ext cx="8796922" cy="880533"/>
            </a:xfrm>
            <a:prstGeom prst="rect">
              <a:avLst/>
            </a:prstGeom>
          </p:spPr>
          <p:txBody>
            <a:bodyPr lIns="0" tIns="0" rIns="0" bIns="0" rtlCol="0" anchor="t">
              <a:spAutoFit/>
            </a:bodyPr>
            <a:lstStyle/>
            <a:p>
              <a:pPr algn="ctr">
                <a:lnSpc>
                  <a:spcPts val="5599"/>
                </a:lnSpc>
              </a:pPr>
              <a:r>
                <a:rPr lang="en-US" sz="3999" spc="399">
                  <a:solidFill>
                    <a:srgbClr val="504C44"/>
                  </a:solidFill>
                  <a:latin typeface="Inter Bold"/>
                </a:rPr>
                <a:t>EYE TYPING SYSTEM</a:t>
              </a:r>
            </a:p>
          </p:txBody>
        </p:sp>
      </p:grpSp>
      <p:sp>
        <p:nvSpPr>
          <p:cNvPr id="8" name="TextBox 8"/>
          <p:cNvSpPr txBox="1"/>
          <p:nvPr/>
        </p:nvSpPr>
        <p:spPr>
          <a:xfrm>
            <a:off x="1009650" y="5528782"/>
            <a:ext cx="5003208" cy="4323556"/>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504C44"/>
                </a:solidFill>
                <a:latin typeface="Inter"/>
              </a:rPr>
              <a:t>Appearance-based</a:t>
            </a:r>
          </a:p>
          <a:p>
            <a:pPr marL="975360" lvl="2" indent="-259080">
              <a:lnSpc>
                <a:spcPts val="3359"/>
              </a:lnSpc>
              <a:buFont typeface="Arial"/>
              <a:buChar char="•"/>
            </a:pPr>
            <a:r>
              <a:rPr lang="en-US" sz="2400" dirty="0">
                <a:solidFill>
                  <a:srgbClr val="504C44"/>
                </a:solidFill>
                <a:latin typeface="Inter"/>
              </a:rPr>
              <a:t>use the photometric appearance of the eyes to detect and track them</a:t>
            </a:r>
          </a:p>
          <a:p>
            <a:pPr>
              <a:lnSpc>
                <a:spcPts val="3359"/>
              </a:lnSpc>
            </a:pPr>
            <a:endParaRPr lang="en-US" sz="2400" dirty="0">
              <a:solidFill>
                <a:srgbClr val="504C44"/>
              </a:solidFill>
              <a:latin typeface="Inter"/>
            </a:endParaRPr>
          </a:p>
          <a:p>
            <a:pPr marL="518160" lvl="1" indent="-259080">
              <a:lnSpc>
                <a:spcPts val="3359"/>
              </a:lnSpc>
              <a:buFont typeface="Arial"/>
              <a:buChar char="•"/>
            </a:pPr>
            <a:r>
              <a:rPr lang="en-US" sz="2400" dirty="0">
                <a:solidFill>
                  <a:srgbClr val="504C44"/>
                </a:solidFill>
                <a:latin typeface="Inter"/>
              </a:rPr>
              <a:t>Highly performant under different environmental conditions</a:t>
            </a:r>
          </a:p>
          <a:p>
            <a:pPr>
              <a:lnSpc>
                <a:spcPts val="3359"/>
              </a:lnSpc>
            </a:pPr>
            <a:endParaRPr lang="en-US" sz="2400" dirty="0">
              <a:solidFill>
                <a:srgbClr val="504C44"/>
              </a:solidFill>
              <a:latin typeface="Inter"/>
            </a:endParaRPr>
          </a:p>
          <a:p>
            <a:pPr marL="518160" lvl="1" indent="-259080">
              <a:lnSpc>
                <a:spcPts val="3359"/>
              </a:lnSpc>
              <a:buFont typeface="Arial"/>
              <a:buChar char="•"/>
            </a:pPr>
            <a:r>
              <a:rPr lang="en-US" sz="2400" dirty="0">
                <a:solidFill>
                  <a:srgbClr val="504C44"/>
                </a:solidFill>
                <a:latin typeface="Inter"/>
              </a:rPr>
              <a:t>Google’s </a:t>
            </a:r>
            <a:r>
              <a:rPr lang="en-US" sz="2400" dirty="0" err="1">
                <a:solidFill>
                  <a:srgbClr val="504C44"/>
                </a:solidFill>
                <a:latin typeface="Inter"/>
              </a:rPr>
              <a:t>MediaPipe</a:t>
            </a:r>
            <a:r>
              <a:rPr lang="en-US" sz="2400" dirty="0">
                <a:solidFill>
                  <a:srgbClr val="504C44"/>
                </a:solidFill>
                <a:latin typeface="Inter"/>
              </a:rPr>
              <a:t> </a:t>
            </a:r>
            <a:r>
              <a:rPr lang="en-US" sz="2400" dirty="0" err="1">
                <a:solidFill>
                  <a:srgbClr val="504C44"/>
                </a:solidFill>
                <a:latin typeface="Inter"/>
              </a:rPr>
              <a:t>FaceMesh</a:t>
            </a:r>
            <a:endParaRPr lang="en-US" sz="2400" dirty="0">
              <a:solidFill>
                <a:srgbClr val="504C44"/>
              </a:solidFill>
              <a:latin typeface="Inter"/>
            </a:endParaRPr>
          </a:p>
        </p:txBody>
      </p:sp>
      <p:grpSp>
        <p:nvGrpSpPr>
          <p:cNvPr id="9" name="Group 9"/>
          <p:cNvGrpSpPr/>
          <p:nvPr/>
        </p:nvGrpSpPr>
        <p:grpSpPr>
          <a:xfrm>
            <a:off x="1028700" y="4379813"/>
            <a:ext cx="5003208" cy="1002957"/>
            <a:chOff x="0" y="0"/>
            <a:chExt cx="6670944" cy="1337276"/>
          </a:xfrm>
        </p:grpSpPr>
        <p:grpSp>
          <p:nvGrpSpPr>
            <p:cNvPr id="10" name="Group 10"/>
            <p:cNvGrpSpPr/>
            <p:nvPr/>
          </p:nvGrpSpPr>
          <p:grpSpPr>
            <a:xfrm>
              <a:off x="0" y="0"/>
              <a:ext cx="6670944" cy="1337276"/>
              <a:chOff x="0" y="0"/>
              <a:chExt cx="1317717" cy="264153"/>
            </a:xfrm>
          </p:grpSpPr>
          <p:sp>
            <p:nvSpPr>
              <p:cNvPr id="11" name="Freeform 11"/>
              <p:cNvSpPr/>
              <p:nvPr/>
            </p:nvSpPr>
            <p:spPr>
              <a:xfrm>
                <a:off x="0" y="0"/>
                <a:ext cx="1317717" cy="264153"/>
              </a:xfrm>
              <a:custGeom>
                <a:avLst/>
                <a:gdLst/>
                <a:ahLst/>
                <a:cxnLst/>
                <a:rect l="l" t="t" r="r" b="b"/>
                <a:pathLst>
                  <a:path w="1317717" h="264153">
                    <a:moveTo>
                      <a:pt x="0" y="0"/>
                    </a:moveTo>
                    <a:lnTo>
                      <a:pt x="1317717" y="0"/>
                    </a:lnTo>
                    <a:lnTo>
                      <a:pt x="1317717" y="264153"/>
                    </a:lnTo>
                    <a:lnTo>
                      <a:pt x="0" y="264153"/>
                    </a:lnTo>
                    <a:close/>
                  </a:path>
                </a:pathLst>
              </a:custGeom>
              <a:solidFill>
                <a:srgbClr val="F1EDE9"/>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214124" y="281500"/>
              <a:ext cx="6242697" cy="707602"/>
            </a:xfrm>
            <a:prstGeom prst="rect">
              <a:avLst/>
            </a:prstGeom>
          </p:spPr>
          <p:txBody>
            <a:bodyPr lIns="0" tIns="0" rIns="0" bIns="0" rtlCol="0" anchor="t">
              <a:spAutoFit/>
            </a:bodyPr>
            <a:lstStyle/>
            <a:p>
              <a:pPr algn="ctr">
                <a:lnSpc>
                  <a:spcPts val="4480"/>
                </a:lnSpc>
              </a:pPr>
              <a:r>
                <a:rPr lang="en-US" sz="3200" dirty="0">
                  <a:solidFill>
                    <a:srgbClr val="504C44"/>
                  </a:solidFill>
                  <a:latin typeface="Inter Bold"/>
                </a:rPr>
                <a:t>Eye Tracking</a:t>
              </a:r>
            </a:p>
          </p:txBody>
        </p:sp>
      </p:grpSp>
      <p:grpSp>
        <p:nvGrpSpPr>
          <p:cNvPr id="14" name="Group 14"/>
          <p:cNvGrpSpPr/>
          <p:nvPr/>
        </p:nvGrpSpPr>
        <p:grpSpPr>
          <a:xfrm>
            <a:off x="6642396" y="4379813"/>
            <a:ext cx="5003208" cy="1002957"/>
            <a:chOff x="0" y="0"/>
            <a:chExt cx="6670944" cy="1337276"/>
          </a:xfrm>
        </p:grpSpPr>
        <p:grpSp>
          <p:nvGrpSpPr>
            <p:cNvPr id="15" name="Group 15"/>
            <p:cNvGrpSpPr/>
            <p:nvPr/>
          </p:nvGrpSpPr>
          <p:grpSpPr>
            <a:xfrm>
              <a:off x="0" y="0"/>
              <a:ext cx="6670944" cy="1337276"/>
              <a:chOff x="0" y="0"/>
              <a:chExt cx="1317717" cy="264153"/>
            </a:xfrm>
          </p:grpSpPr>
          <p:sp>
            <p:nvSpPr>
              <p:cNvPr id="16" name="Freeform 16"/>
              <p:cNvSpPr/>
              <p:nvPr/>
            </p:nvSpPr>
            <p:spPr>
              <a:xfrm>
                <a:off x="0" y="0"/>
                <a:ext cx="1317717" cy="264153"/>
              </a:xfrm>
              <a:custGeom>
                <a:avLst/>
                <a:gdLst/>
                <a:ahLst/>
                <a:cxnLst/>
                <a:rect l="l" t="t" r="r" b="b"/>
                <a:pathLst>
                  <a:path w="1317717" h="264153">
                    <a:moveTo>
                      <a:pt x="0" y="0"/>
                    </a:moveTo>
                    <a:lnTo>
                      <a:pt x="1317717" y="0"/>
                    </a:lnTo>
                    <a:lnTo>
                      <a:pt x="1317717" y="264153"/>
                    </a:lnTo>
                    <a:lnTo>
                      <a:pt x="0" y="264153"/>
                    </a:lnTo>
                    <a:close/>
                  </a:path>
                </a:pathLst>
              </a:custGeom>
              <a:solidFill>
                <a:srgbClr val="F1EDE9"/>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214124" y="281500"/>
              <a:ext cx="6242697" cy="707602"/>
            </a:xfrm>
            <a:prstGeom prst="rect">
              <a:avLst/>
            </a:prstGeom>
          </p:spPr>
          <p:txBody>
            <a:bodyPr lIns="0" tIns="0" rIns="0" bIns="0" rtlCol="0" anchor="t">
              <a:spAutoFit/>
            </a:bodyPr>
            <a:lstStyle/>
            <a:p>
              <a:pPr algn="ctr">
                <a:lnSpc>
                  <a:spcPts val="4480"/>
                </a:lnSpc>
              </a:pPr>
              <a:r>
                <a:rPr lang="en-US" sz="3200" dirty="0">
                  <a:solidFill>
                    <a:srgbClr val="504C44"/>
                  </a:solidFill>
                  <a:latin typeface="Inter Bold"/>
                </a:rPr>
                <a:t>Gaze Estimation</a:t>
              </a:r>
            </a:p>
          </p:txBody>
        </p:sp>
      </p:grpSp>
      <p:grpSp>
        <p:nvGrpSpPr>
          <p:cNvPr id="19" name="Group 19"/>
          <p:cNvGrpSpPr/>
          <p:nvPr/>
        </p:nvGrpSpPr>
        <p:grpSpPr>
          <a:xfrm>
            <a:off x="12255204" y="4379813"/>
            <a:ext cx="5003208" cy="1002957"/>
            <a:chOff x="0" y="0"/>
            <a:chExt cx="6670944" cy="1337276"/>
          </a:xfrm>
        </p:grpSpPr>
        <p:grpSp>
          <p:nvGrpSpPr>
            <p:cNvPr id="20" name="Group 20"/>
            <p:cNvGrpSpPr/>
            <p:nvPr/>
          </p:nvGrpSpPr>
          <p:grpSpPr>
            <a:xfrm>
              <a:off x="0" y="0"/>
              <a:ext cx="6670944" cy="1337276"/>
              <a:chOff x="0" y="0"/>
              <a:chExt cx="1317717" cy="264153"/>
            </a:xfrm>
          </p:grpSpPr>
          <p:sp>
            <p:nvSpPr>
              <p:cNvPr id="21" name="Freeform 21"/>
              <p:cNvSpPr/>
              <p:nvPr/>
            </p:nvSpPr>
            <p:spPr>
              <a:xfrm>
                <a:off x="0" y="0"/>
                <a:ext cx="1317717" cy="264153"/>
              </a:xfrm>
              <a:custGeom>
                <a:avLst/>
                <a:gdLst/>
                <a:ahLst/>
                <a:cxnLst/>
                <a:rect l="l" t="t" r="r" b="b"/>
                <a:pathLst>
                  <a:path w="1317717" h="264153">
                    <a:moveTo>
                      <a:pt x="0" y="0"/>
                    </a:moveTo>
                    <a:lnTo>
                      <a:pt x="1317717" y="0"/>
                    </a:lnTo>
                    <a:lnTo>
                      <a:pt x="1317717" y="264153"/>
                    </a:lnTo>
                    <a:lnTo>
                      <a:pt x="0" y="264153"/>
                    </a:lnTo>
                    <a:close/>
                  </a:path>
                </a:pathLst>
              </a:custGeom>
              <a:solidFill>
                <a:srgbClr val="F1EDE9"/>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214124" y="281500"/>
              <a:ext cx="6242697" cy="707602"/>
            </a:xfrm>
            <a:prstGeom prst="rect">
              <a:avLst/>
            </a:prstGeom>
          </p:spPr>
          <p:txBody>
            <a:bodyPr lIns="0" tIns="0" rIns="0" bIns="0" rtlCol="0" anchor="t">
              <a:spAutoFit/>
            </a:bodyPr>
            <a:lstStyle/>
            <a:p>
              <a:pPr algn="ctr">
                <a:lnSpc>
                  <a:spcPts val="4480"/>
                </a:lnSpc>
              </a:pPr>
              <a:r>
                <a:rPr lang="en-US" sz="3200">
                  <a:solidFill>
                    <a:srgbClr val="504C44"/>
                  </a:solidFill>
                  <a:latin typeface="Inter Bold"/>
                </a:rPr>
                <a:t>Key Selection</a:t>
              </a:r>
            </a:p>
          </p:txBody>
        </p:sp>
      </p:grpSp>
      <p:sp>
        <p:nvSpPr>
          <p:cNvPr id="24" name="AutoShape 24"/>
          <p:cNvSpPr/>
          <p:nvPr/>
        </p:nvSpPr>
        <p:spPr>
          <a:xfrm flipH="1">
            <a:off x="3530304" y="3570188"/>
            <a:ext cx="5613696" cy="809625"/>
          </a:xfrm>
          <a:prstGeom prst="line">
            <a:avLst/>
          </a:prstGeom>
          <a:ln w="38100" cap="flat">
            <a:solidFill>
              <a:srgbClr val="000000"/>
            </a:solidFill>
            <a:prstDash val="solid"/>
            <a:headEnd type="none" w="sm" len="sm"/>
            <a:tailEnd type="none" w="sm" len="sm"/>
          </a:ln>
        </p:spPr>
      </p:sp>
      <p:sp>
        <p:nvSpPr>
          <p:cNvPr id="25" name="AutoShape 25"/>
          <p:cNvSpPr/>
          <p:nvPr/>
        </p:nvSpPr>
        <p:spPr>
          <a:xfrm>
            <a:off x="9144000" y="3570188"/>
            <a:ext cx="0" cy="809625"/>
          </a:xfrm>
          <a:prstGeom prst="line">
            <a:avLst/>
          </a:prstGeom>
          <a:ln w="38100" cap="flat">
            <a:solidFill>
              <a:srgbClr val="000000"/>
            </a:solidFill>
            <a:prstDash val="solid"/>
            <a:headEnd type="none" w="sm" len="sm"/>
            <a:tailEnd type="none" w="sm" len="sm"/>
          </a:ln>
        </p:spPr>
      </p:sp>
      <p:sp>
        <p:nvSpPr>
          <p:cNvPr id="26" name="AutoShape 26"/>
          <p:cNvSpPr/>
          <p:nvPr/>
        </p:nvSpPr>
        <p:spPr>
          <a:xfrm>
            <a:off x="9144000" y="3570188"/>
            <a:ext cx="5612808" cy="809625"/>
          </a:xfrm>
          <a:prstGeom prst="line">
            <a:avLst/>
          </a:prstGeom>
          <a:ln w="38100" cap="flat">
            <a:solidFill>
              <a:srgbClr val="000000"/>
            </a:solidFill>
            <a:prstDash val="solid"/>
            <a:headEnd type="none" w="sm" len="sm"/>
            <a:tailEnd type="none" w="sm" len="sm"/>
          </a:ln>
        </p:spPr>
      </p:sp>
      <p:sp>
        <p:nvSpPr>
          <p:cNvPr id="27" name="TextBox 27"/>
          <p:cNvSpPr txBox="1"/>
          <p:nvPr/>
        </p:nvSpPr>
        <p:spPr>
          <a:xfrm>
            <a:off x="6670971" y="5528782"/>
            <a:ext cx="4984158" cy="4741491"/>
          </a:xfrm>
          <a:prstGeom prst="rect">
            <a:avLst/>
          </a:prstGeom>
        </p:spPr>
        <p:txBody>
          <a:bodyPr lIns="0" tIns="0" rIns="0" bIns="0" rtlCol="0" anchor="t">
            <a:spAutoFit/>
          </a:bodyPr>
          <a:lstStyle/>
          <a:p>
            <a:pPr marL="518160" lvl="1" indent="-259080">
              <a:lnSpc>
                <a:spcPts val="3359"/>
              </a:lnSpc>
              <a:buFont typeface="Arial"/>
              <a:buChar char="•"/>
            </a:pPr>
            <a:r>
              <a:rPr lang="en-US" dirty="0">
                <a:solidFill>
                  <a:srgbClr val="504C44"/>
                </a:solidFill>
                <a:latin typeface="Inter"/>
              </a:rPr>
              <a:t>Appearance-based</a:t>
            </a:r>
          </a:p>
          <a:p>
            <a:pPr marL="975360" lvl="2" indent="-259080">
              <a:lnSpc>
                <a:spcPts val="3359"/>
              </a:lnSpc>
              <a:buFont typeface="Arial"/>
              <a:buChar char="•"/>
            </a:pPr>
            <a:r>
              <a:rPr lang="en-US" dirty="0">
                <a:solidFill>
                  <a:srgbClr val="504C44"/>
                </a:solidFill>
                <a:latin typeface="Inter"/>
              </a:rPr>
              <a:t>estimate the gaze direction based on the appearance of the eye</a:t>
            </a:r>
          </a:p>
          <a:p>
            <a:pPr>
              <a:lnSpc>
                <a:spcPts val="3359"/>
              </a:lnSpc>
            </a:pPr>
            <a:endParaRPr lang="en-US" dirty="0">
              <a:solidFill>
                <a:srgbClr val="504C44"/>
              </a:solidFill>
              <a:latin typeface="Inter"/>
            </a:endParaRPr>
          </a:p>
          <a:p>
            <a:pPr marL="518160" lvl="1" indent="-259080">
              <a:lnSpc>
                <a:spcPts val="3359"/>
              </a:lnSpc>
              <a:buFont typeface="Arial"/>
              <a:buChar char="•"/>
            </a:pPr>
            <a:r>
              <a:rPr lang="en-US" dirty="0">
                <a:solidFill>
                  <a:srgbClr val="504C44"/>
                </a:solidFill>
                <a:latin typeface="Inter"/>
              </a:rPr>
              <a:t>Standard machine learning algorithms</a:t>
            </a:r>
          </a:p>
          <a:p>
            <a:pPr marL="975360" lvl="2" indent="-259080">
              <a:lnSpc>
                <a:spcPts val="3359"/>
              </a:lnSpc>
              <a:buFont typeface="Arial"/>
              <a:buChar char="•"/>
            </a:pPr>
            <a:r>
              <a:rPr lang="en-US" dirty="0">
                <a:solidFill>
                  <a:srgbClr val="504C44"/>
                </a:solidFill>
                <a:latin typeface="Inter"/>
              </a:rPr>
              <a:t>Short training time with high accuracies</a:t>
            </a:r>
          </a:p>
          <a:p>
            <a:pPr>
              <a:lnSpc>
                <a:spcPts val="3359"/>
              </a:lnSpc>
            </a:pPr>
            <a:endParaRPr lang="en-US" dirty="0">
              <a:solidFill>
                <a:srgbClr val="504C44"/>
              </a:solidFill>
              <a:latin typeface="Inter"/>
            </a:endParaRPr>
          </a:p>
          <a:p>
            <a:pPr marL="518160" lvl="1" indent="-259080">
              <a:lnSpc>
                <a:spcPts val="3359"/>
              </a:lnSpc>
              <a:buFont typeface="Arial"/>
              <a:buChar char="•"/>
            </a:pPr>
            <a:r>
              <a:rPr lang="en-US" dirty="0">
                <a:solidFill>
                  <a:srgbClr val="504C44"/>
                </a:solidFill>
                <a:latin typeface="Inter"/>
              </a:rPr>
              <a:t>Drawbacks:</a:t>
            </a:r>
          </a:p>
          <a:p>
            <a:pPr marL="975360" lvl="2" indent="-259080">
              <a:lnSpc>
                <a:spcPts val="3359"/>
              </a:lnSpc>
              <a:buFont typeface="Arial"/>
              <a:buChar char="•"/>
            </a:pPr>
            <a:r>
              <a:rPr lang="en-US" dirty="0">
                <a:solidFill>
                  <a:srgbClr val="504C44"/>
                </a:solidFill>
                <a:latin typeface="Inter"/>
              </a:rPr>
              <a:t>Fixed head pose – enforced through chin rest</a:t>
            </a:r>
          </a:p>
        </p:txBody>
      </p:sp>
      <p:sp>
        <p:nvSpPr>
          <p:cNvPr id="28" name="TextBox 28"/>
          <p:cNvSpPr txBox="1"/>
          <p:nvPr/>
        </p:nvSpPr>
        <p:spPr>
          <a:xfrm>
            <a:off x="12283779" y="5528782"/>
            <a:ext cx="4984158" cy="1663065"/>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504C44"/>
                </a:solidFill>
                <a:latin typeface="Inter"/>
              </a:rPr>
              <a:t>Dwell selection</a:t>
            </a:r>
          </a:p>
          <a:p>
            <a:pPr>
              <a:lnSpc>
                <a:spcPts val="3359"/>
              </a:lnSpc>
            </a:pPr>
            <a:endParaRPr lang="en-US" sz="2400" dirty="0">
              <a:solidFill>
                <a:srgbClr val="504C44"/>
              </a:solidFill>
              <a:latin typeface="Inter"/>
            </a:endParaRPr>
          </a:p>
          <a:p>
            <a:pPr marL="518160" lvl="1" indent="-259080">
              <a:lnSpc>
                <a:spcPts val="3359"/>
              </a:lnSpc>
              <a:buFont typeface="Arial"/>
              <a:buChar char="•"/>
            </a:pPr>
            <a:r>
              <a:rPr lang="en-US" sz="2400" dirty="0">
                <a:solidFill>
                  <a:srgbClr val="504C44"/>
                </a:solidFill>
                <a:latin typeface="Inter"/>
              </a:rPr>
              <a:t>Balance between accuracy and ease of implementation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24"/>
                                        </p:tgtEl>
                                        <p:attrNameLst>
                                          <p:attrName>style.opacity</p:attrName>
                                        </p:attrNameLst>
                                      </p:cBhvr>
                                      <p:to>
                                        <p:strVal val="0.5"/>
                                      </p:to>
                                    </p:set>
                                    <p:animEffect filter="image" prLst="opacity: 0.5">
                                      <p:cBhvr rctx="IE">
                                        <p:cTn id="18" dur="indefinite"/>
                                        <p:tgtEl>
                                          <p:spTgt spid="24"/>
                                        </p:tgtEl>
                                      </p:cBhvr>
                                    </p:animEffect>
                                  </p:childTnLst>
                                </p:cTn>
                              </p:par>
                              <p:par>
                                <p:cTn id="19" presetID="9" presetClass="emph" presetSubtype="0" nodeType="withEffect">
                                  <p:stCondLst>
                                    <p:cond delay="0"/>
                                  </p:stCondLst>
                                  <p:childTnLst>
                                    <p:set>
                                      <p:cBhvr>
                                        <p:cTn id="20" dur="indefinite"/>
                                        <p:tgtEl>
                                          <p:spTgt spid="9"/>
                                        </p:tgtEl>
                                        <p:attrNameLst>
                                          <p:attrName>style.opacity</p:attrName>
                                        </p:attrNameLst>
                                      </p:cBhvr>
                                      <p:to>
                                        <p:strVal val="0.5"/>
                                      </p:to>
                                    </p:set>
                                    <p:animEffect filter="image" prLst="opacity: 0.5">
                                      <p:cBhvr rctx="IE">
                                        <p:cTn id="21" dur="indefinite"/>
                                        <p:tgtEl>
                                          <p:spTgt spid="9"/>
                                        </p:tgtEl>
                                      </p:cBhvr>
                                    </p:animEffect>
                                  </p:childTnLst>
                                </p:cTn>
                              </p:par>
                              <p:par>
                                <p:cTn id="22" presetID="9" presetClass="emph" presetSubtype="0" grpId="1" nodeType="withEffect">
                                  <p:stCondLst>
                                    <p:cond delay="0"/>
                                  </p:stCondLst>
                                  <p:childTnLst>
                                    <p:set>
                                      <p:cBhvr>
                                        <p:cTn id="23" dur="indefinite"/>
                                        <p:tgtEl>
                                          <p:spTgt spid="8"/>
                                        </p:tgtEl>
                                        <p:attrNameLst>
                                          <p:attrName>style.opacity</p:attrName>
                                        </p:attrNameLst>
                                      </p:cBhvr>
                                      <p:to>
                                        <p:strVal val="0.5"/>
                                      </p:to>
                                    </p:set>
                                    <p:animEffect filter="image" prLst="opacity: 0.5">
                                      <p:cBhvr rctx="IE">
                                        <p:cTn id="24" dur="indefinite"/>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25"/>
                                        </p:tgtEl>
                                        <p:attrNameLst>
                                          <p:attrName>style.opacity</p:attrName>
                                        </p:attrNameLst>
                                      </p:cBhvr>
                                      <p:to>
                                        <p:strVal val="0.5"/>
                                      </p:to>
                                    </p:set>
                                    <p:animEffect filter="image" prLst="opacity: 0.5">
                                      <p:cBhvr rctx="IE">
                                        <p:cTn id="38" dur="indefinite"/>
                                        <p:tgtEl>
                                          <p:spTgt spid="25"/>
                                        </p:tgtEl>
                                      </p:cBhvr>
                                    </p:animEffect>
                                  </p:childTnLst>
                                </p:cTn>
                              </p:par>
                              <p:par>
                                <p:cTn id="39" presetID="9" presetClass="emph" presetSubtype="0" nodeType="withEffect">
                                  <p:stCondLst>
                                    <p:cond delay="0"/>
                                  </p:stCondLst>
                                  <p:childTnLst>
                                    <p:set>
                                      <p:cBhvr>
                                        <p:cTn id="40" dur="indefinite"/>
                                        <p:tgtEl>
                                          <p:spTgt spid="14"/>
                                        </p:tgtEl>
                                        <p:attrNameLst>
                                          <p:attrName>style.opacity</p:attrName>
                                        </p:attrNameLst>
                                      </p:cBhvr>
                                      <p:to>
                                        <p:strVal val="0.5"/>
                                      </p:to>
                                    </p:set>
                                    <p:animEffect filter="image" prLst="opacity: 0.5">
                                      <p:cBhvr rctx="IE">
                                        <p:cTn id="41" dur="indefinite"/>
                                        <p:tgtEl>
                                          <p:spTgt spid="14"/>
                                        </p:tgtEl>
                                      </p:cBhvr>
                                    </p:animEffect>
                                  </p:childTnLst>
                                </p:cTn>
                              </p:par>
                              <p:par>
                                <p:cTn id="42" presetID="9" presetClass="emph" presetSubtype="0" grpId="1" nodeType="withEffect">
                                  <p:stCondLst>
                                    <p:cond delay="0"/>
                                  </p:stCondLst>
                                  <p:childTnLst>
                                    <p:set>
                                      <p:cBhvr>
                                        <p:cTn id="43" dur="indefinite"/>
                                        <p:tgtEl>
                                          <p:spTgt spid="27"/>
                                        </p:tgtEl>
                                        <p:attrNameLst>
                                          <p:attrName>style.opacity</p:attrName>
                                        </p:attrNameLst>
                                      </p:cBhvr>
                                      <p:to>
                                        <p:strVal val="0.5"/>
                                      </p:to>
                                    </p:set>
                                    <p:animEffect filter="image" prLst="opacity: 0.5">
                                      <p:cBhvr rctx="IE">
                                        <p:cTn id="44" dur="indefinite"/>
                                        <p:tgtEl>
                                          <p:spTgt spid="27"/>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7" grpId="0"/>
      <p:bldP spid="27" grpId="1"/>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1" y="952500"/>
            <a:ext cx="10934700" cy="659219"/>
          </a:xfrm>
          <a:prstGeom prst="rect">
            <a:avLst/>
          </a:prstGeom>
        </p:spPr>
        <p:txBody>
          <a:bodyPr wrap="square" lIns="0" tIns="0" rIns="0" bIns="0" rtlCol="0" anchor="t">
            <a:spAutoFit/>
          </a:bodyPr>
          <a:lstStyle/>
          <a:p>
            <a:pPr>
              <a:lnSpc>
                <a:spcPts val="5599"/>
              </a:lnSpc>
            </a:pPr>
            <a:r>
              <a:rPr lang="en-US" sz="3999" spc="799" dirty="0">
                <a:solidFill>
                  <a:srgbClr val="504C44"/>
                </a:solidFill>
                <a:latin typeface="Inter Bold"/>
              </a:rPr>
              <a:t>02 SYSTEM DESIGN &amp; ANALYSIS</a:t>
            </a:r>
          </a:p>
        </p:txBody>
      </p:sp>
      <p:sp>
        <p:nvSpPr>
          <p:cNvPr id="29" name="TextBox 3">
            <a:extLst>
              <a:ext uri="{FF2B5EF4-FFF2-40B4-BE49-F238E27FC236}">
                <a16:creationId xmlns:a16="http://schemas.microsoft.com/office/drawing/2014/main" id="{186EC973-2259-3DFB-505C-2AC5F83DFAEE}"/>
              </a:ext>
            </a:extLst>
          </p:cNvPr>
          <p:cNvSpPr txBox="1"/>
          <p:nvPr/>
        </p:nvSpPr>
        <p:spPr>
          <a:xfrm>
            <a:off x="1028700" y="1835857"/>
            <a:ext cx="12153900" cy="659219"/>
          </a:xfrm>
          <a:prstGeom prst="rect">
            <a:avLst/>
          </a:prstGeom>
        </p:spPr>
        <p:txBody>
          <a:bodyPr wrap="square" lIns="0" tIns="0" rIns="0" bIns="0" rtlCol="0" anchor="t">
            <a:spAutoFit/>
          </a:bodyPr>
          <a:lstStyle/>
          <a:p>
            <a:pPr>
              <a:lnSpc>
                <a:spcPts val="5599"/>
              </a:lnSpc>
            </a:pPr>
            <a:r>
              <a:rPr lang="en-US" sz="3999" spc="399" dirty="0">
                <a:solidFill>
                  <a:srgbClr val="504C44"/>
                </a:solidFill>
                <a:latin typeface="Inter"/>
              </a:rPr>
              <a:t>EYE TYPING SYSTEM</a:t>
            </a:r>
          </a:p>
        </p:txBody>
      </p:sp>
      <p:grpSp>
        <p:nvGrpSpPr>
          <p:cNvPr id="30" name="Group 4">
            <a:extLst>
              <a:ext uri="{FF2B5EF4-FFF2-40B4-BE49-F238E27FC236}">
                <a16:creationId xmlns:a16="http://schemas.microsoft.com/office/drawing/2014/main" id="{455722C6-8AED-934C-704F-9BE1727DD8C5}"/>
              </a:ext>
            </a:extLst>
          </p:cNvPr>
          <p:cNvGrpSpPr/>
          <p:nvPr/>
        </p:nvGrpSpPr>
        <p:grpSpPr>
          <a:xfrm>
            <a:off x="1028700" y="2791532"/>
            <a:ext cx="16344900" cy="6466768"/>
            <a:chOff x="0" y="0"/>
            <a:chExt cx="10419997" cy="8622358"/>
          </a:xfrm>
        </p:grpSpPr>
        <p:grpSp>
          <p:nvGrpSpPr>
            <p:cNvPr id="31" name="Group 5">
              <a:extLst>
                <a:ext uri="{FF2B5EF4-FFF2-40B4-BE49-F238E27FC236}">
                  <a16:creationId xmlns:a16="http://schemas.microsoft.com/office/drawing/2014/main" id="{F8DCCDEC-E843-E38F-7C2F-E1F64820A623}"/>
                </a:ext>
              </a:extLst>
            </p:cNvPr>
            <p:cNvGrpSpPr/>
            <p:nvPr/>
          </p:nvGrpSpPr>
          <p:grpSpPr>
            <a:xfrm>
              <a:off x="0" y="0"/>
              <a:ext cx="10419997" cy="8622358"/>
              <a:chOff x="0" y="0"/>
              <a:chExt cx="2058271" cy="1703182"/>
            </a:xfrm>
          </p:grpSpPr>
          <p:sp>
            <p:nvSpPr>
              <p:cNvPr id="34" name="Freeform 6">
                <a:extLst>
                  <a:ext uri="{FF2B5EF4-FFF2-40B4-BE49-F238E27FC236}">
                    <a16:creationId xmlns:a16="http://schemas.microsoft.com/office/drawing/2014/main" id="{8BC3BE3E-23BD-AA3C-7F3C-F1264493FB34}"/>
                  </a:ext>
                </a:extLst>
              </p:cNvPr>
              <p:cNvSpPr/>
              <p:nvPr/>
            </p:nvSpPr>
            <p:spPr>
              <a:xfrm>
                <a:off x="0" y="0"/>
                <a:ext cx="2058271" cy="1703182"/>
              </a:xfrm>
              <a:custGeom>
                <a:avLst/>
                <a:gdLst/>
                <a:ahLst/>
                <a:cxnLst/>
                <a:rect l="l" t="t" r="r" b="b"/>
                <a:pathLst>
                  <a:path w="2058271" h="1703182">
                    <a:moveTo>
                      <a:pt x="0" y="0"/>
                    </a:moveTo>
                    <a:lnTo>
                      <a:pt x="2058271" y="0"/>
                    </a:lnTo>
                    <a:lnTo>
                      <a:pt x="2058271" y="1703182"/>
                    </a:lnTo>
                    <a:lnTo>
                      <a:pt x="0" y="1703182"/>
                    </a:lnTo>
                    <a:close/>
                  </a:path>
                </a:pathLst>
              </a:custGeom>
              <a:solidFill>
                <a:srgbClr val="F1EDE9"/>
              </a:solidFill>
            </p:spPr>
          </p:sp>
          <p:sp>
            <p:nvSpPr>
              <p:cNvPr id="35" name="TextBox 7">
                <a:extLst>
                  <a:ext uri="{FF2B5EF4-FFF2-40B4-BE49-F238E27FC236}">
                    <a16:creationId xmlns:a16="http://schemas.microsoft.com/office/drawing/2014/main" id="{906171DD-23DA-580C-78A0-F22D1E40A770}"/>
                  </a:ext>
                </a:extLst>
              </p:cNvPr>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32" name="TextBox 8">
              <a:extLst>
                <a:ext uri="{FF2B5EF4-FFF2-40B4-BE49-F238E27FC236}">
                  <a16:creationId xmlns:a16="http://schemas.microsoft.com/office/drawing/2014/main" id="{54570DF9-D566-F5BB-A66E-32AAB21FCCAC}"/>
                </a:ext>
              </a:extLst>
            </p:cNvPr>
            <p:cNvSpPr txBox="1"/>
            <p:nvPr/>
          </p:nvSpPr>
          <p:spPr>
            <a:xfrm>
              <a:off x="811537" y="416176"/>
              <a:ext cx="8796922" cy="769441"/>
            </a:xfrm>
            <a:prstGeom prst="rect">
              <a:avLst/>
            </a:prstGeom>
          </p:spPr>
          <p:txBody>
            <a:bodyPr lIns="0" tIns="0" rIns="0" bIns="0" rtlCol="0" anchor="t">
              <a:spAutoFit/>
            </a:bodyPr>
            <a:lstStyle/>
            <a:p>
              <a:pPr algn="ctr">
                <a:lnSpc>
                  <a:spcPts val="4480"/>
                </a:lnSpc>
              </a:pPr>
              <a:r>
                <a:rPr lang="en-US" sz="4000" dirty="0">
                  <a:solidFill>
                    <a:srgbClr val="504C44"/>
                  </a:solidFill>
                  <a:latin typeface="Inter Bold"/>
                </a:rPr>
                <a:t>EYE TRACKING</a:t>
              </a:r>
            </a:p>
          </p:txBody>
        </p:sp>
        <p:sp>
          <p:nvSpPr>
            <p:cNvPr id="33" name="TextBox 9">
              <a:extLst>
                <a:ext uri="{FF2B5EF4-FFF2-40B4-BE49-F238E27FC236}">
                  <a16:creationId xmlns:a16="http://schemas.microsoft.com/office/drawing/2014/main" id="{4C21B688-F940-6002-AA01-ECE3FDAC70C3}"/>
                </a:ext>
              </a:extLst>
            </p:cNvPr>
            <p:cNvSpPr txBox="1"/>
            <p:nvPr/>
          </p:nvSpPr>
          <p:spPr>
            <a:xfrm>
              <a:off x="322729" y="1927052"/>
              <a:ext cx="9774537" cy="5170647"/>
            </a:xfrm>
            <a:prstGeom prst="rect">
              <a:avLst/>
            </a:prstGeom>
          </p:spPr>
          <p:txBody>
            <a:bodyPr lIns="0" tIns="0" rIns="0" bIns="0" rtlCol="0" anchor="t">
              <a:spAutoFit/>
            </a:bodyPr>
            <a:lstStyle/>
            <a:p>
              <a:pPr marL="518160" lvl="1" indent="-259080">
                <a:buFont typeface="Arial"/>
                <a:buChar char="•"/>
              </a:pPr>
              <a:r>
                <a:rPr lang="en-US" sz="3600" dirty="0">
                  <a:solidFill>
                    <a:srgbClr val="504C44"/>
                  </a:solidFill>
                  <a:latin typeface="Inter"/>
                </a:rPr>
                <a:t>Method: Appearance-based</a:t>
              </a:r>
            </a:p>
            <a:p>
              <a:pPr marL="975360" lvl="2" indent="-259080">
                <a:buFont typeface="Arial"/>
                <a:buChar char="•"/>
              </a:pPr>
              <a:r>
                <a:rPr lang="en-US" sz="3600" dirty="0">
                  <a:solidFill>
                    <a:srgbClr val="504C44"/>
                  </a:solidFill>
                  <a:latin typeface="Inter"/>
                </a:rPr>
                <a:t>Use the photometric appearance of the eyes to detect and track them</a:t>
              </a:r>
            </a:p>
            <a:p>
              <a:pPr marL="259080" lvl="1"/>
              <a:endParaRPr lang="en-US" sz="3600" dirty="0">
                <a:solidFill>
                  <a:srgbClr val="504C44"/>
                </a:solidFill>
                <a:latin typeface="Inter"/>
              </a:endParaRPr>
            </a:p>
            <a:p>
              <a:pPr marL="518160" lvl="1" indent="-259080">
                <a:buFont typeface="Arial"/>
                <a:buChar char="•"/>
              </a:pPr>
              <a:r>
                <a:rPr lang="en-US" sz="3600" dirty="0">
                  <a:solidFill>
                    <a:srgbClr val="504C44"/>
                  </a:solidFill>
                  <a:latin typeface="Inter"/>
                </a:rPr>
                <a:t>Highly performant under different environmental conditions</a:t>
              </a:r>
            </a:p>
            <a:p>
              <a:endParaRPr lang="en-US" sz="3600" dirty="0">
                <a:solidFill>
                  <a:srgbClr val="504C44"/>
                </a:solidFill>
                <a:latin typeface="Inter"/>
              </a:endParaRPr>
            </a:p>
            <a:p>
              <a:pPr marL="518160" lvl="1" indent="-259080">
                <a:buFont typeface="Arial"/>
                <a:buChar char="•"/>
              </a:pPr>
              <a:r>
                <a:rPr lang="en-US" sz="3600" dirty="0">
                  <a:solidFill>
                    <a:srgbClr val="504C44"/>
                  </a:solidFill>
                  <a:latin typeface="Inter"/>
                </a:rPr>
                <a:t>Google’s </a:t>
              </a:r>
              <a:r>
                <a:rPr lang="en-US" sz="3600" dirty="0" err="1">
                  <a:solidFill>
                    <a:srgbClr val="504C44"/>
                  </a:solidFill>
                  <a:latin typeface="Inter"/>
                </a:rPr>
                <a:t>MediaPipe</a:t>
              </a:r>
              <a:r>
                <a:rPr lang="en-US" sz="3600" dirty="0">
                  <a:solidFill>
                    <a:srgbClr val="504C44"/>
                  </a:solidFill>
                  <a:latin typeface="Inter"/>
                </a:rPr>
                <a:t> </a:t>
              </a:r>
              <a:r>
                <a:rPr lang="en-US" sz="3600" dirty="0" err="1">
                  <a:solidFill>
                    <a:srgbClr val="504C44"/>
                  </a:solidFill>
                  <a:latin typeface="Inter"/>
                </a:rPr>
                <a:t>FaceMesh</a:t>
              </a:r>
              <a:endParaRPr lang="en-US" sz="3600" dirty="0">
                <a:solidFill>
                  <a:srgbClr val="504C44"/>
                </a:solidFill>
                <a:latin typeface="Inter"/>
              </a:endParaRPr>
            </a:p>
          </p:txBody>
        </p:sp>
      </p:grpSp>
    </p:spTree>
    <p:extLst>
      <p:ext uri="{BB962C8B-B14F-4D97-AF65-F5344CB8AC3E}">
        <p14:creationId xmlns:p14="http://schemas.microsoft.com/office/powerpoint/2010/main" val="34507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1" y="952500"/>
            <a:ext cx="10934700" cy="659219"/>
          </a:xfrm>
          <a:prstGeom prst="rect">
            <a:avLst/>
          </a:prstGeom>
        </p:spPr>
        <p:txBody>
          <a:bodyPr wrap="square" lIns="0" tIns="0" rIns="0" bIns="0" rtlCol="0" anchor="t">
            <a:spAutoFit/>
          </a:bodyPr>
          <a:lstStyle/>
          <a:p>
            <a:pPr>
              <a:lnSpc>
                <a:spcPts val="5599"/>
              </a:lnSpc>
            </a:pPr>
            <a:r>
              <a:rPr lang="en-US" sz="3999" spc="799" dirty="0">
                <a:solidFill>
                  <a:srgbClr val="504C44"/>
                </a:solidFill>
                <a:latin typeface="Inter Bold"/>
              </a:rPr>
              <a:t>02 SYSTEM DESIGN &amp; ANALYSIS</a:t>
            </a:r>
          </a:p>
        </p:txBody>
      </p:sp>
      <p:sp>
        <p:nvSpPr>
          <p:cNvPr id="29" name="TextBox 3">
            <a:extLst>
              <a:ext uri="{FF2B5EF4-FFF2-40B4-BE49-F238E27FC236}">
                <a16:creationId xmlns:a16="http://schemas.microsoft.com/office/drawing/2014/main" id="{186EC973-2259-3DFB-505C-2AC5F83DFAEE}"/>
              </a:ext>
            </a:extLst>
          </p:cNvPr>
          <p:cNvSpPr txBox="1"/>
          <p:nvPr/>
        </p:nvSpPr>
        <p:spPr>
          <a:xfrm>
            <a:off x="1028700" y="1835857"/>
            <a:ext cx="12153900" cy="659219"/>
          </a:xfrm>
          <a:prstGeom prst="rect">
            <a:avLst/>
          </a:prstGeom>
        </p:spPr>
        <p:txBody>
          <a:bodyPr wrap="square" lIns="0" tIns="0" rIns="0" bIns="0" rtlCol="0" anchor="t">
            <a:spAutoFit/>
          </a:bodyPr>
          <a:lstStyle/>
          <a:p>
            <a:pPr>
              <a:lnSpc>
                <a:spcPts val="5599"/>
              </a:lnSpc>
            </a:pPr>
            <a:r>
              <a:rPr lang="en-US" sz="3999" spc="399" dirty="0">
                <a:solidFill>
                  <a:srgbClr val="504C44"/>
                </a:solidFill>
                <a:latin typeface="Inter"/>
              </a:rPr>
              <a:t>EYE TYPING SYSTEM</a:t>
            </a:r>
          </a:p>
        </p:txBody>
      </p:sp>
      <p:grpSp>
        <p:nvGrpSpPr>
          <p:cNvPr id="30" name="Group 4">
            <a:extLst>
              <a:ext uri="{FF2B5EF4-FFF2-40B4-BE49-F238E27FC236}">
                <a16:creationId xmlns:a16="http://schemas.microsoft.com/office/drawing/2014/main" id="{455722C6-8AED-934C-704F-9BE1727DD8C5}"/>
              </a:ext>
            </a:extLst>
          </p:cNvPr>
          <p:cNvGrpSpPr/>
          <p:nvPr/>
        </p:nvGrpSpPr>
        <p:grpSpPr>
          <a:xfrm>
            <a:off x="1028700" y="2610706"/>
            <a:ext cx="16344900" cy="6647593"/>
            <a:chOff x="0" y="-241102"/>
            <a:chExt cx="10419997" cy="8863459"/>
          </a:xfrm>
        </p:grpSpPr>
        <p:grpSp>
          <p:nvGrpSpPr>
            <p:cNvPr id="31" name="Group 5">
              <a:extLst>
                <a:ext uri="{FF2B5EF4-FFF2-40B4-BE49-F238E27FC236}">
                  <a16:creationId xmlns:a16="http://schemas.microsoft.com/office/drawing/2014/main" id="{F8DCCDEC-E843-E38F-7C2F-E1F64820A623}"/>
                </a:ext>
              </a:extLst>
            </p:cNvPr>
            <p:cNvGrpSpPr/>
            <p:nvPr/>
          </p:nvGrpSpPr>
          <p:grpSpPr>
            <a:xfrm>
              <a:off x="0" y="-241102"/>
              <a:ext cx="10419997" cy="8863459"/>
              <a:chOff x="0" y="-47625"/>
              <a:chExt cx="2058271" cy="1750807"/>
            </a:xfrm>
          </p:grpSpPr>
          <p:sp>
            <p:nvSpPr>
              <p:cNvPr id="34" name="Freeform 6">
                <a:extLst>
                  <a:ext uri="{FF2B5EF4-FFF2-40B4-BE49-F238E27FC236}">
                    <a16:creationId xmlns:a16="http://schemas.microsoft.com/office/drawing/2014/main" id="{8BC3BE3E-23BD-AA3C-7F3C-F1264493FB34}"/>
                  </a:ext>
                </a:extLst>
              </p:cNvPr>
              <p:cNvSpPr/>
              <p:nvPr/>
            </p:nvSpPr>
            <p:spPr>
              <a:xfrm>
                <a:off x="0" y="0"/>
                <a:ext cx="2058271" cy="1703182"/>
              </a:xfrm>
              <a:custGeom>
                <a:avLst/>
                <a:gdLst/>
                <a:ahLst/>
                <a:cxnLst/>
                <a:rect l="l" t="t" r="r" b="b"/>
                <a:pathLst>
                  <a:path w="2058271" h="1703182">
                    <a:moveTo>
                      <a:pt x="0" y="0"/>
                    </a:moveTo>
                    <a:lnTo>
                      <a:pt x="2058271" y="0"/>
                    </a:lnTo>
                    <a:lnTo>
                      <a:pt x="2058271" y="1703182"/>
                    </a:lnTo>
                    <a:lnTo>
                      <a:pt x="0" y="1703182"/>
                    </a:lnTo>
                    <a:close/>
                  </a:path>
                </a:pathLst>
              </a:custGeom>
              <a:solidFill>
                <a:srgbClr val="F1EDE9"/>
              </a:solidFill>
            </p:spPr>
          </p:sp>
          <p:sp>
            <p:nvSpPr>
              <p:cNvPr id="35" name="TextBox 7">
                <a:extLst>
                  <a:ext uri="{FF2B5EF4-FFF2-40B4-BE49-F238E27FC236}">
                    <a16:creationId xmlns:a16="http://schemas.microsoft.com/office/drawing/2014/main" id="{906171DD-23DA-580C-78A0-F22D1E40A770}"/>
                  </a:ext>
                </a:extLst>
              </p:cNvPr>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32" name="TextBox 8">
              <a:extLst>
                <a:ext uri="{FF2B5EF4-FFF2-40B4-BE49-F238E27FC236}">
                  <a16:creationId xmlns:a16="http://schemas.microsoft.com/office/drawing/2014/main" id="{54570DF9-D566-F5BB-A66E-32AAB21FCCAC}"/>
                </a:ext>
              </a:extLst>
            </p:cNvPr>
            <p:cNvSpPr txBox="1"/>
            <p:nvPr/>
          </p:nvSpPr>
          <p:spPr>
            <a:xfrm>
              <a:off x="811537" y="416176"/>
              <a:ext cx="8796922" cy="769441"/>
            </a:xfrm>
            <a:prstGeom prst="rect">
              <a:avLst/>
            </a:prstGeom>
          </p:spPr>
          <p:txBody>
            <a:bodyPr lIns="0" tIns="0" rIns="0" bIns="0" rtlCol="0" anchor="t">
              <a:spAutoFit/>
            </a:bodyPr>
            <a:lstStyle/>
            <a:p>
              <a:pPr algn="ctr">
                <a:lnSpc>
                  <a:spcPts val="4480"/>
                </a:lnSpc>
              </a:pPr>
              <a:r>
                <a:rPr lang="en-US" sz="4000" dirty="0">
                  <a:solidFill>
                    <a:srgbClr val="504C44"/>
                  </a:solidFill>
                  <a:latin typeface="Inter Bold"/>
                </a:rPr>
                <a:t>GAZE ESTIMATION</a:t>
              </a:r>
            </a:p>
          </p:txBody>
        </p:sp>
        <p:sp>
          <p:nvSpPr>
            <p:cNvPr id="33" name="TextBox 9">
              <a:extLst>
                <a:ext uri="{FF2B5EF4-FFF2-40B4-BE49-F238E27FC236}">
                  <a16:creationId xmlns:a16="http://schemas.microsoft.com/office/drawing/2014/main" id="{4C21B688-F940-6002-AA01-ECE3FDAC70C3}"/>
                </a:ext>
              </a:extLst>
            </p:cNvPr>
            <p:cNvSpPr txBox="1"/>
            <p:nvPr/>
          </p:nvSpPr>
          <p:spPr>
            <a:xfrm>
              <a:off x="322729" y="1927052"/>
              <a:ext cx="9774537" cy="6647975"/>
            </a:xfrm>
            <a:prstGeom prst="rect">
              <a:avLst/>
            </a:prstGeom>
          </p:spPr>
          <p:txBody>
            <a:bodyPr lIns="0" tIns="0" rIns="0" bIns="0" rtlCol="0" anchor="t">
              <a:spAutoFit/>
            </a:bodyPr>
            <a:lstStyle/>
            <a:p>
              <a:pPr marL="518160" lvl="1" indent="-259080">
                <a:buFont typeface="Arial"/>
                <a:buChar char="•"/>
              </a:pPr>
              <a:r>
                <a:rPr lang="en-US" sz="3600" dirty="0">
                  <a:solidFill>
                    <a:srgbClr val="504C44"/>
                  </a:solidFill>
                  <a:latin typeface="Inter"/>
                </a:rPr>
                <a:t>Method: Appearance-based</a:t>
              </a:r>
            </a:p>
            <a:p>
              <a:pPr marL="975360" lvl="2" indent="-259080">
                <a:buFont typeface="Arial"/>
                <a:buChar char="•"/>
              </a:pPr>
              <a:r>
                <a:rPr lang="en-US" sz="3600" dirty="0">
                  <a:solidFill>
                    <a:srgbClr val="504C44"/>
                  </a:solidFill>
                  <a:latin typeface="Inter"/>
                </a:rPr>
                <a:t>Estimates the gaze direction based on the appearance of the </a:t>
              </a:r>
              <a:r>
                <a:rPr lang="en-US" sz="3600">
                  <a:solidFill>
                    <a:srgbClr val="504C44"/>
                  </a:solidFill>
                  <a:latin typeface="Inter"/>
                </a:rPr>
                <a:t>eye captured by a model</a:t>
              </a:r>
              <a:endParaRPr lang="en-US" sz="3600" dirty="0">
                <a:solidFill>
                  <a:srgbClr val="504C44"/>
                </a:solidFill>
                <a:latin typeface="Inter"/>
              </a:endParaRPr>
            </a:p>
            <a:p>
              <a:pPr marL="259080" lvl="1"/>
              <a:endParaRPr lang="en-US" sz="3600" dirty="0">
                <a:solidFill>
                  <a:srgbClr val="504C44"/>
                </a:solidFill>
                <a:latin typeface="Inter"/>
              </a:endParaRPr>
            </a:p>
            <a:p>
              <a:pPr marL="518160" lvl="1" indent="-259080">
                <a:buFont typeface="Arial"/>
                <a:buChar char="•"/>
              </a:pPr>
              <a:r>
                <a:rPr lang="en-US" sz="3600" dirty="0">
                  <a:solidFill>
                    <a:srgbClr val="504C44"/>
                  </a:solidFill>
                  <a:latin typeface="Inter"/>
                </a:rPr>
                <a:t>Standard machine learning algorithms</a:t>
              </a:r>
            </a:p>
            <a:p>
              <a:pPr marL="975360" lvl="2" indent="-259080">
                <a:buFont typeface="Arial"/>
                <a:buChar char="•"/>
              </a:pPr>
              <a:r>
                <a:rPr lang="en-US" sz="3600" dirty="0">
                  <a:solidFill>
                    <a:srgbClr val="504C44"/>
                  </a:solidFill>
                  <a:latin typeface="Inter"/>
                </a:rPr>
                <a:t>Short training time with high accuracies</a:t>
              </a:r>
            </a:p>
            <a:p>
              <a:endParaRPr lang="en-US" sz="3600" dirty="0">
                <a:solidFill>
                  <a:srgbClr val="504C44"/>
                </a:solidFill>
                <a:latin typeface="Inter"/>
              </a:endParaRPr>
            </a:p>
            <a:p>
              <a:pPr marL="518160" lvl="1" indent="-259080">
                <a:buFont typeface="Arial"/>
                <a:buChar char="•"/>
              </a:pPr>
              <a:r>
                <a:rPr lang="en-US" sz="3600" dirty="0">
                  <a:solidFill>
                    <a:srgbClr val="504C44"/>
                  </a:solidFill>
                  <a:latin typeface="Inter"/>
                </a:rPr>
                <a:t>Drawbacks:</a:t>
              </a:r>
            </a:p>
            <a:p>
              <a:pPr marL="975360" lvl="2" indent="-259080">
                <a:buFont typeface="Arial"/>
                <a:buChar char="•"/>
              </a:pPr>
              <a:r>
                <a:rPr lang="en-US" sz="3600" dirty="0">
                  <a:solidFill>
                    <a:srgbClr val="504C44"/>
                  </a:solidFill>
                  <a:latin typeface="Inter"/>
                </a:rPr>
                <a:t>Fixed head pose – enforced through chin rest</a:t>
              </a:r>
            </a:p>
          </p:txBody>
        </p:sp>
      </p:grpSp>
    </p:spTree>
    <p:extLst>
      <p:ext uri="{BB962C8B-B14F-4D97-AF65-F5344CB8AC3E}">
        <p14:creationId xmlns:p14="http://schemas.microsoft.com/office/powerpoint/2010/main" val="123390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1" y="952500"/>
            <a:ext cx="10934700" cy="659219"/>
          </a:xfrm>
          <a:prstGeom prst="rect">
            <a:avLst/>
          </a:prstGeom>
        </p:spPr>
        <p:txBody>
          <a:bodyPr wrap="square" lIns="0" tIns="0" rIns="0" bIns="0" rtlCol="0" anchor="t">
            <a:spAutoFit/>
          </a:bodyPr>
          <a:lstStyle/>
          <a:p>
            <a:pPr>
              <a:lnSpc>
                <a:spcPts val="5599"/>
              </a:lnSpc>
            </a:pPr>
            <a:r>
              <a:rPr lang="en-US" sz="3999" spc="799" dirty="0">
                <a:solidFill>
                  <a:srgbClr val="504C44"/>
                </a:solidFill>
                <a:latin typeface="Inter Bold"/>
              </a:rPr>
              <a:t>02 SYSTEM DESIGN &amp; ANALYSIS</a:t>
            </a:r>
          </a:p>
        </p:txBody>
      </p:sp>
      <p:sp>
        <p:nvSpPr>
          <p:cNvPr id="29" name="TextBox 3">
            <a:extLst>
              <a:ext uri="{FF2B5EF4-FFF2-40B4-BE49-F238E27FC236}">
                <a16:creationId xmlns:a16="http://schemas.microsoft.com/office/drawing/2014/main" id="{186EC973-2259-3DFB-505C-2AC5F83DFAEE}"/>
              </a:ext>
            </a:extLst>
          </p:cNvPr>
          <p:cNvSpPr txBox="1"/>
          <p:nvPr/>
        </p:nvSpPr>
        <p:spPr>
          <a:xfrm>
            <a:off x="1028700" y="1835857"/>
            <a:ext cx="12153900" cy="659219"/>
          </a:xfrm>
          <a:prstGeom prst="rect">
            <a:avLst/>
          </a:prstGeom>
        </p:spPr>
        <p:txBody>
          <a:bodyPr wrap="square" lIns="0" tIns="0" rIns="0" bIns="0" rtlCol="0" anchor="t">
            <a:spAutoFit/>
          </a:bodyPr>
          <a:lstStyle/>
          <a:p>
            <a:pPr>
              <a:lnSpc>
                <a:spcPts val="5599"/>
              </a:lnSpc>
            </a:pPr>
            <a:r>
              <a:rPr lang="en-US" sz="3999" spc="399" dirty="0">
                <a:solidFill>
                  <a:srgbClr val="504C44"/>
                </a:solidFill>
                <a:latin typeface="Inter"/>
              </a:rPr>
              <a:t>EYE TYPING SYSTEM</a:t>
            </a:r>
          </a:p>
        </p:txBody>
      </p:sp>
      <p:grpSp>
        <p:nvGrpSpPr>
          <p:cNvPr id="30" name="Group 4">
            <a:extLst>
              <a:ext uri="{FF2B5EF4-FFF2-40B4-BE49-F238E27FC236}">
                <a16:creationId xmlns:a16="http://schemas.microsoft.com/office/drawing/2014/main" id="{455722C6-8AED-934C-704F-9BE1727DD8C5}"/>
              </a:ext>
            </a:extLst>
          </p:cNvPr>
          <p:cNvGrpSpPr/>
          <p:nvPr/>
        </p:nvGrpSpPr>
        <p:grpSpPr>
          <a:xfrm>
            <a:off x="1028700" y="2610706"/>
            <a:ext cx="16344900" cy="6647594"/>
            <a:chOff x="0" y="-241102"/>
            <a:chExt cx="10419997" cy="8863459"/>
          </a:xfrm>
        </p:grpSpPr>
        <p:grpSp>
          <p:nvGrpSpPr>
            <p:cNvPr id="31" name="Group 5">
              <a:extLst>
                <a:ext uri="{FF2B5EF4-FFF2-40B4-BE49-F238E27FC236}">
                  <a16:creationId xmlns:a16="http://schemas.microsoft.com/office/drawing/2014/main" id="{F8DCCDEC-E843-E38F-7C2F-E1F64820A623}"/>
                </a:ext>
              </a:extLst>
            </p:cNvPr>
            <p:cNvGrpSpPr/>
            <p:nvPr/>
          </p:nvGrpSpPr>
          <p:grpSpPr>
            <a:xfrm>
              <a:off x="0" y="-241102"/>
              <a:ext cx="10419997" cy="8863459"/>
              <a:chOff x="0" y="-47625"/>
              <a:chExt cx="2058271" cy="1750807"/>
            </a:xfrm>
          </p:grpSpPr>
          <p:sp>
            <p:nvSpPr>
              <p:cNvPr id="34" name="Freeform 6">
                <a:extLst>
                  <a:ext uri="{FF2B5EF4-FFF2-40B4-BE49-F238E27FC236}">
                    <a16:creationId xmlns:a16="http://schemas.microsoft.com/office/drawing/2014/main" id="{8BC3BE3E-23BD-AA3C-7F3C-F1264493FB34}"/>
                  </a:ext>
                </a:extLst>
              </p:cNvPr>
              <p:cNvSpPr/>
              <p:nvPr/>
            </p:nvSpPr>
            <p:spPr>
              <a:xfrm>
                <a:off x="0" y="0"/>
                <a:ext cx="2058271" cy="1703182"/>
              </a:xfrm>
              <a:custGeom>
                <a:avLst/>
                <a:gdLst/>
                <a:ahLst/>
                <a:cxnLst/>
                <a:rect l="l" t="t" r="r" b="b"/>
                <a:pathLst>
                  <a:path w="2058271" h="1703182">
                    <a:moveTo>
                      <a:pt x="0" y="0"/>
                    </a:moveTo>
                    <a:lnTo>
                      <a:pt x="2058271" y="0"/>
                    </a:lnTo>
                    <a:lnTo>
                      <a:pt x="2058271" y="1703182"/>
                    </a:lnTo>
                    <a:lnTo>
                      <a:pt x="0" y="1703182"/>
                    </a:lnTo>
                    <a:close/>
                  </a:path>
                </a:pathLst>
              </a:custGeom>
              <a:solidFill>
                <a:srgbClr val="F1EDE9"/>
              </a:solidFill>
            </p:spPr>
          </p:sp>
          <p:sp>
            <p:nvSpPr>
              <p:cNvPr id="35" name="TextBox 7">
                <a:extLst>
                  <a:ext uri="{FF2B5EF4-FFF2-40B4-BE49-F238E27FC236}">
                    <a16:creationId xmlns:a16="http://schemas.microsoft.com/office/drawing/2014/main" id="{906171DD-23DA-580C-78A0-F22D1E40A770}"/>
                  </a:ext>
                </a:extLst>
              </p:cNvPr>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32" name="TextBox 8">
              <a:extLst>
                <a:ext uri="{FF2B5EF4-FFF2-40B4-BE49-F238E27FC236}">
                  <a16:creationId xmlns:a16="http://schemas.microsoft.com/office/drawing/2014/main" id="{54570DF9-D566-F5BB-A66E-32AAB21FCCAC}"/>
                </a:ext>
              </a:extLst>
            </p:cNvPr>
            <p:cNvSpPr txBox="1"/>
            <p:nvPr/>
          </p:nvSpPr>
          <p:spPr>
            <a:xfrm>
              <a:off x="811537" y="416176"/>
              <a:ext cx="8796922" cy="769441"/>
            </a:xfrm>
            <a:prstGeom prst="rect">
              <a:avLst/>
            </a:prstGeom>
          </p:spPr>
          <p:txBody>
            <a:bodyPr lIns="0" tIns="0" rIns="0" bIns="0" rtlCol="0" anchor="t">
              <a:spAutoFit/>
            </a:bodyPr>
            <a:lstStyle/>
            <a:p>
              <a:pPr algn="ctr">
                <a:lnSpc>
                  <a:spcPts val="4480"/>
                </a:lnSpc>
              </a:pPr>
              <a:r>
                <a:rPr lang="en-US" sz="4000" dirty="0">
                  <a:solidFill>
                    <a:srgbClr val="504C44"/>
                  </a:solidFill>
                  <a:latin typeface="Inter Bold"/>
                </a:rPr>
                <a:t>KEY SELECTION</a:t>
              </a:r>
            </a:p>
          </p:txBody>
        </p:sp>
        <p:sp>
          <p:nvSpPr>
            <p:cNvPr id="33" name="TextBox 9">
              <a:extLst>
                <a:ext uri="{FF2B5EF4-FFF2-40B4-BE49-F238E27FC236}">
                  <a16:creationId xmlns:a16="http://schemas.microsoft.com/office/drawing/2014/main" id="{4C21B688-F940-6002-AA01-ECE3FDAC70C3}"/>
                </a:ext>
              </a:extLst>
            </p:cNvPr>
            <p:cNvSpPr txBox="1"/>
            <p:nvPr/>
          </p:nvSpPr>
          <p:spPr>
            <a:xfrm>
              <a:off x="322729" y="1927051"/>
              <a:ext cx="9774537" cy="3693319"/>
            </a:xfrm>
            <a:prstGeom prst="rect">
              <a:avLst/>
            </a:prstGeom>
          </p:spPr>
          <p:txBody>
            <a:bodyPr lIns="0" tIns="0" rIns="0" bIns="0" rtlCol="0" anchor="t">
              <a:spAutoFit/>
            </a:bodyPr>
            <a:lstStyle/>
            <a:p>
              <a:pPr marL="518160" lvl="1" indent="-259080">
                <a:buFont typeface="Arial"/>
                <a:buChar char="•"/>
              </a:pPr>
              <a:r>
                <a:rPr lang="en-US" sz="3600" dirty="0">
                  <a:solidFill>
                    <a:srgbClr val="504C44"/>
                  </a:solidFill>
                  <a:latin typeface="Inter"/>
                </a:rPr>
                <a:t>Method: Dwell Selection</a:t>
              </a:r>
            </a:p>
            <a:p>
              <a:pPr marL="975360" lvl="2" indent="-259080">
                <a:buFont typeface="Arial"/>
                <a:buChar char="•"/>
              </a:pPr>
              <a:r>
                <a:rPr lang="en-US" sz="3600" dirty="0">
                  <a:solidFill>
                    <a:srgbClr val="504C44"/>
                  </a:solidFill>
                  <a:latin typeface="Inter"/>
                </a:rPr>
                <a:t>Key is selected if user’s gaze is fixated on it for more than some predetermined time</a:t>
              </a:r>
            </a:p>
            <a:p>
              <a:pPr marL="259080" lvl="1"/>
              <a:endParaRPr lang="en-US" sz="3600" dirty="0">
                <a:solidFill>
                  <a:srgbClr val="504C44"/>
                </a:solidFill>
                <a:latin typeface="Inter"/>
              </a:endParaRPr>
            </a:p>
            <a:p>
              <a:pPr marL="830580" lvl="1" indent="-571500">
                <a:buFont typeface="Arial" panose="020B0604020202020204" pitchFamily="34" charset="0"/>
                <a:buChar char="•"/>
              </a:pPr>
              <a:r>
                <a:rPr lang="en-US" sz="3600" dirty="0">
                  <a:solidFill>
                    <a:srgbClr val="504C44"/>
                  </a:solidFill>
                  <a:latin typeface="Inter"/>
                </a:rPr>
                <a:t>Balance between accuracy and ease of implementation</a:t>
              </a:r>
            </a:p>
          </p:txBody>
        </p:sp>
      </p:grpSp>
    </p:spTree>
    <p:extLst>
      <p:ext uri="{BB962C8B-B14F-4D97-AF65-F5344CB8AC3E}">
        <p14:creationId xmlns:p14="http://schemas.microsoft.com/office/powerpoint/2010/main" val="195589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1071</TotalTime>
  <Words>5007</Words>
  <Application>Microsoft Macintosh PowerPoint</Application>
  <PresentationFormat>Custom</PresentationFormat>
  <Paragraphs>687</Paragraphs>
  <Slides>44</Slides>
  <Notes>43</Notes>
  <HiddenSlides>1</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Courier New</vt:lpstr>
      <vt:lpstr>Inter Bold</vt:lpstr>
      <vt:lpstr>SymbolMT</vt:lpstr>
      <vt:lpstr>TimesNewRomanPSMT</vt:lpstr>
      <vt:lpstr>Arial</vt:lpstr>
      <vt:lpstr>Calibri</vt:lpstr>
      <vt:lpstr>Inter</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dc:title>
  <cp:lastModifiedBy>Chong Jing Hong</cp:lastModifiedBy>
  <cp:revision>140</cp:revision>
  <dcterms:created xsi:type="dcterms:W3CDTF">2006-08-16T00:00:00Z</dcterms:created>
  <dcterms:modified xsi:type="dcterms:W3CDTF">2023-05-05T04:40:59Z</dcterms:modified>
  <dc:identifier>DAFfPa0ll7c</dc:identifier>
</cp:coreProperties>
</file>